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1" r:id="rId2"/>
    <p:sldId id="416" r:id="rId3"/>
    <p:sldId id="476" r:id="rId4"/>
    <p:sldId id="479" r:id="rId5"/>
    <p:sldId id="428" r:id="rId6"/>
    <p:sldId id="429" r:id="rId7"/>
    <p:sldId id="430" r:id="rId8"/>
    <p:sldId id="420" r:id="rId9"/>
    <p:sldId id="373" r:id="rId10"/>
    <p:sldId id="419" r:id="rId11"/>
    <p:sldId id="478" r:id="rId12"/>
    <p:sldId id="464" r:id="rId13"/>
    <p:sldId id="378" r:id="rId14"/>
    <p:sldId id="446" r:id="rId15"/>
    <p:sldId id="382" r:id="rId16"/>
    <p:sldId id="398" r:id="rId17"/>
    <p:sldId id="460" r:id="rId18"/>
    <p:sldId id="437" r:id="rId19"/>
    <p:sldId id="436" r:id="rId20"/>
    <p:sldId id="488" r:id="rId21"/>
    <p:sldId id="443" r:id="rId22"/>
    <p:sldId id="487" r:id="rId23"/>
    <p:sldId id="482" r:id="rId24"/>
    <p:sldId id="474" r:id="rId25"/>
    <p:sldId id="471" r:id="rId26"/>
    <p:sldId id="481" r:id="rId27"/>
    <p:sldId id="489" r:id="rId28"/>
    <p:sldId id="491" r:id="rId29"/>
    <p:sldId id="492" r:id="rId30"/>
    <p:sldId id="493" r:id="rId31"/>
    <p:sldId id="494" r:id="rId32"/>
    <p:sldId id="495" r:id="rId33"/>
    <p:sldId id="496" r:id="rId34"/>
    <p:sldId id="503" r:id="rId35"/>
    <p:sldId id="497" r:id="rId36"/>
    <p:sldId id="498" r:id="rId37"/>
    <p:sldId id="502" r:id="rId38"/>
    <p:sldId id="501" r:id="rId39"/>
    <p:sldId id="407" r:id="rId40"/>
  </p:sldIdLst>
  <p:sldSz cx="9144000" cy="6858000" type="screen4x3"/>
  <p:notesSz cx="6877050" cy="10001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C42"/>
    <a:srgbClr val="808080"/>
    <a:srgbClr val="A80039"/>
    <a:srgbClr val="969696"/>
    <a:srgbClr val="C44C4C"/>
    <a:srgbClr val="00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096" y="-84"/>
      </p:cViewPr>
      <p:guideLst>
        <p:guide orient="horz" pos="3151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500063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81325" cy="500063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9A0A2C-F70C-4662-8D9C-02B79FC79177}" type="datetimeFigureOut">
              <a:rPr lang="fr-FR"/>
              <a:pPr>
                <a:defRPr/>
              </a:pPr>
              <a:t>02/09/2016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9600"/>
            <a:ext cx="2981325" cy="500063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4138" y="9499600"/>
            <a:ext cx="2981325" cy="500063"/>
          </a:xfrm>
          <a:prstGeom prst="rect">
            <a:avLst/>
          </a:prstGeom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8727301-99FF-427A-8C2F-9D6EDDEF0A4F}" type="slidenum">
              <a:rPr lang="fr-BE" altLang="fr-FR"/>
              <a:pPr/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532779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500063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81325" cy="500063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CB2260-D2DC-4E6E-91E0-2BF2C48DEE9C}" type="datetimeFigureOut">
              <a:rPr lang="fr-FR"/>
              <a:pPr>
                <a:defRPr/>
              </a:pPr>
              <a:t>02/09/2016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06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1" tIns="46141" rIns="92281" bIns="46141" rtlCol="0" anchor="ctr"/>
          <a:lstStyle/>
          <a:p>
            <a:pPr lvl="0"/>
            <a:endParaRPr lang="fr-BE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7388" y="4749800"/>
            <a:ext cx="5502275" cy="4500563"/>
          </a:xfrm>
          <a:prstGeom prst="rect">
            <a:avLst/>
          </a:prstGeom>
        </p:spPr>
        <p:txBody>
          <a:bodyPr vert="horz" lIns="92281" tIns="46141" rIns="92281" bIns="46141" rtlCol="0">
            <a:normAutofit/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BE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81325" cy="500063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4138" y="9499600"/>
            <a:ext cx="2981325" cy="500063"/>
          </a:xfrm>
          <a:prstGeom prst="rect">
            <a:avLst/>
          </a:prstGeom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5E19BA8-D802-42AC-9805-31E7E86CE252}" type="slidenum">
              <a:rPr lang="fr-BE" altLang="fr-FR"/>
              <a:pPr/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901988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medecine &amp; pharma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700713"/>
            <a:ext cx="16668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 descr="sciences_microscope_large.jpg"/>
          <p:cNvPicPr>
            <a:picLocks noChangeAspect="1"/>
          </p:cNvPicPr>
          <p:nvPr userDrawn="1"/>
        </p:nvPicPr>
        <p:blipFill>
          <a:blip r:embed="rId4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511175"/>
            <a:ext cx="673576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 userDrawn="1"/>
        </p:nvSpPr>
        <p:spPr>
          <a:xfrm>
            <a:off x="2247900" y="447675"/>
            <a:ext cx="51054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 Médecine et Pharmacie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4255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rchit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" descr="archi_large4.jpg"/>
          <p:cNvPicPr>
            <a:picLocks noChangeAspect="1"/>
          </p:cNvPicPr>
          <p:nvPr userDrawn="1"/>
        </p:nvPicPr>
        <p:blipFill>
          <a:blip r:embed="rId3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5938"/>
            <a:ext cx="672465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 userDrawn="1"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Institut Supérieur d’Architecture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847725" y="5657850"/>
            <a:ext cx="914400" cy="914400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6000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fr-BE" sz="2800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2341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 smtClean="0">
                <a:solidFill>
                  <a:srgbClr val="A6A6A6"/>
                </a:solidFill>
              </a:rPr>
              <a:t>Université de Mons</a:t>
            </a:r>
            <a:endParaRPr lang="fr-BE" sz="1600" b="1" smtClean="0">
              <a:solidFill>
                <a:srgbClr val="A6A6A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CA5CB6-566E-4217-911C-0812E77BC6DA}" type="slidenum">
              <a:rPr lang="fr-BE" altLang="fr-FR"/>
              <a:pPr/>
              <a:t>‹N°›</a:t>
            </a:fld>
            <a:endParaRPr lang="fr-BE" altLang="fr-FR"/>
          </a:p>
        </p:txBody>
      </p:sp>
      <p:sp>
        <p:nvSpPr>
          <p:cNvPr id="7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30494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à gauch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 smtClean="0">
                <a:solidFill>
                  <a:srgbClr val="A6A6A6"/>
                </a:solidFill>
              </a:rPr>
              <a:t>Université de Mons</a:t>
            </a:r>
            <a:endParaRPr lang="fr-BE" sz="1600" b="1" smtClean="0">
              <a:solidFill>
                <a:srgbClr val="A6A6A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114300" y="285750"/>
            <a:ext cx="2028825" cy="6057900"/>
          </a:xfrm>
        </p:spPr>
        <p:txBody>
          <a:bodyPr/>
          <a:lstStyle>
            <a:lvl2pPr marL="0" indent="0" algn="l">
              <a:buNone/>
              <a:defRPr sz="1300" b="1" cap="small" baseline="0">
                <a:solidFill>
                  <a:srgbClr val="C44C4C"/>
                </a:solidFill>
                <a:latin typeface="+mn-lt"/>
              </a:defRPr>
            </a:lvl2pPr>
            <a:lvl3pPr marL="0" indent="0">
              <a:buClr>
                <a:srgbClr val="969696"/>
              </a:buClr>
              <a:buFontTx/>
              <a:buNone/>
              <a:defRPr sz="1300" cap="small">
                <a:solidFill>
                  <a:srgbClr val="969696"/>
                </a:solidFill>
                <a:latin typeface="+mn-lt"/>
              </a:defRPr>
            </a:lvl3pPr>
            <a:lvl4pPr marL="180975" indent="-180975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4pPr>
            <a:lvl5pPr marL="18097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300" cap="small" baseline="0">
                <a:solidFill>
                  <a:srgbClr val="969696"/>
                </a:solidFill>
                <a:latin typeface="+mn-lt"/>
              </a:defRPr>
            </a:lvl5pPr>
            <a:lvl6pPr marL="447675" indent="-228600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6pPr>
            <a:lvl7pPr marL="447675" indent="-228600">
              <a:buFont typeface="Wingdings" pitchFamily="2" charset="2"/>
              <a:buChar char="§"/>
              <a:defRPr sz="1300" cap="small">
                <a:solidFill>
                  <a:srgbClr val="969696"/>
                </a:solidFill>
              </a:defRPr>
            </a:lvl7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37D004B-0790-4EB3-95C0-0DB6BA2E4E80}" type="slidenum">
              <a:rPr lang="fr-BE" altLang="fr-FR"/>
              <a:pPr/>
              <a:t>‹N°›</a:t>
            </a:fld>
            <a:endParaRPr lang="fr-BE" altLang="fr-FR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605219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au-dessus, titre et con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 smtClean="0">
                <a:solidFill>
                  <a:srgbClr val="A6A6A6"/>
                </a:solidFill>
              </a:rPr>
              <a:t>Université de Mons</a:t>
            </a:r>
            <a:endParaRPr lang="fr-BE" sz="1600" b="1" smtClean="0">
              <a:solidFill>
                <a:srgbClr val="A6A6A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9144000" cy="228600"/>
          </a:xfrm>
        </p:spPr>
        <p:txBody>
          <a:bodyPr>
            <a:noAutofit/>
          </a:bodyPr>
          <a:lstStyle>
            <a:lvl1pPr algn="ctr">
              <a:buNone/>
              <a:defRPr sz="1200" cap="small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A46FB9F-D2FA-4A47-9E50-0B7EAF8D05F9}" type="slidenum">
              <a:rPr lang="fr-BE" altLang="fr-FR"/>
              <a:pPr/>
              <a:t>‹N°›</a:t>
            </a:fld>
            <a:endParaRPr lang="fr-BE" altLang="fr-FR"/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376590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 smtClean="0">
                <a:solidFill>
                  <a:srgbClr val="A6A6A6"/>
                </a:solidFill>
              </a:rPr>
              <a:t>Université de Mons</a:t>
            </a:r>
            <a:endParaRPr lang="fr-BE" sz="1600" b="1" smtClean="0">
              <a:solidFill>
                <a:srgbClr val="A6A6A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2"/>
          </p:nvPr>
        </p:nvSpPr>
        <p:spPr>
          <a:xfrm>
            <a:off x="1" y="76200"/>
            <a:ext cx="2227496" cy="6515100"/>
          </a:xfrm>
        </p:spPr>
        <p:txBody>
          <a:bodyPr rtlCol="0">
            <a:normAutofit/>
          </a:bodyPr>
          <a:lstStyle/>
          <a:p>
            <a:pPr lvl="0"/>
            <a:endParaRPr lang="fr-BE" noProof="0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3ABBAE2-9D84-4B4A-8FDC-0F4F03C21B81}" type="slidenum">
              <a:rPr lang="fr-BE" altLang="fr-FR"/>
              <a:pPr/>
              <a:t>‹N°›</a:t>
            </a:fld>
            <a:endParaRPr lang="fr-BE" altLang="fr-FR"/>
          </a:p>
        </p:txBody>
      </p:sp>
      <p:sp>
        <p:nvSpPr>
          <p:cNvPr id="8" name="Espace réservé du pied de page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1628320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 smtClean="0">
                <a:solidFill>
                  <a:srgbClr val="A6A6A6"/>
                </a:solidFill>
              </a:rPr>
              <a:t>Université de Mons</a:t>
            </a:r>
            <a:endParaRPr lang="fr-BE" sz="1600" b="1" smtClean="0">
              <a:solidFill>
                <a:srgbClr val="A6A6A6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2"/>
          </p:nvPr>
        </p:nvSpPr>
        <p:spPr>
          <a:xfrm>
            <a:off x="46672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63867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2083BD3-35C2-4448-AB83-28BAE8092C23}" type="slidenum">
              <a:rPr lang="fr-BE" altLang="fr-FR"/>
              <a:pPr/>
              <a:t>‹N°›</a:t>
            </a:fld>
            <a:endParaRPr lang="fr-BE" altLang="fr-FR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2996354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 smtClean="0">
                <a:solidFill>
                  <a:srgbClr val="A6A6A6"/>
                </a:solidFill>
              </a:rPr>
              <a:t>Université de Mons</a:t>
            </a:r>
            <a:endParaRPr lang="fr-BE" sz="1600" b="1" smtClean="0">
              <a:solidFill>
                <a:srgbClr val="A6A6A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26556C-DBD5-47C7-8BE2-D1F85DD49492}" type="slidenum">
              <a:rPr lang="fr-BE" altLang="fr-FR"/>
              <a:pPr/>
              <a:t>‹N°›</a:t>
            </a:fld>
            <a:endParaRPr lang="fr-BE" altLang="fr-FR"/>
          </a:p>
        </p:txBody>
      </p:sp>
      <p:sp>
        <p:nvSpPr>
          <p:cNvPr id="10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552452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 smtClean="0">
                <a:solidFill>
                  <a:srgbClr val="A6A6A6"/>
                </a:solidFill>
              </a:rPr>
              <a:t>Université de Mons</a:t>
            </a:r>
            <a:endParaRPr lang="fr-BE" sz="1600" b="1" smtClean="0">
              <a:solidFill>
                <a:srgbClr val="A6A6A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815031-DA38-4A02-BAA7-B06291015945}" type="slidenum">
              <a:rPr lang="fr-BE" altLang="fr-FR"/>
              <a:pPr/>
              <a:t>‹N°›</a:t>
            </a:fld>
            <a:endParaRPr lang="fr-BE" altLang="fr-FR"/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2699428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 smtClean="0">
                <a:solidFill>
                  <a:srgbClr val="A6A6A6"/>
                </a:solidFill>
              </a:rPr>
              <a:t>Université de Mons</a:t>
            </a:r>
            <a:endParaRPr lang="fr-BE" sz="1600" b="1" smtClean="0">
              <a:solidFill>
                <a:srgbClr val="A6A6A6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5FB133-C240-4348-B12E-C24B49A4260B}" type="slidenum">
              <a:rPr lang="fr-BE" altLang="fr-FR"/>
              <a:pPr/>
              <a:t>‹N°›</a:t>
            </a:fld>
            <a:endParaRPr lang="fr-BE" altLang="fr-FR"/>
          </a:p>
        </p:txBody>
      </p:sp>
      <p:sp>
        <p:nvSpPr>
          <p:cNvPr id="5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2762629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 smtClean="0">
                <a:solidFill>
                  <a:srgbClr val="A6A6A6"/>
                </a:solidFill>
              </a:rPr>
              <a:t>Université de Mons</a:t>
            </a:r>
            <a:endParaRPr lang="fr-BE" sz="1600" b="1" smtClean="0">
              <a:solidFill>
                <a:srgbClr val="A6A6A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FA27F1-8B23-489D-A4C8-7953041F15C3}" type="slidenum">
              <a:rPr lang="fr-BE" altLang="fr-FR"/>
              <a:pPr/>
              <a:t>‹N°›</a:t>
            </a:fld>
            <a:endParaRPr lang="fr-BE" altLang="fr-FR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111135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Poly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 descr="étudiante_large.jpg"/>
          <p:cNvPicPr>
            <a:picLocks noChangeAspect="1"/>
          </p:cNvPicPr>
          <p:nvPr userDrawn="1"/>
        </p:nvPicPr>
        <p:blipFill>
          <a:blip r:embed="rId3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519113"/>
            <a:ext cx="6700838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 userDrawn="1"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Polytechnique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383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 en-dess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 smtClean="0">
                <a:solidFill>
                  <a:srgbClr val="A6A6A6"/>
                </a:solidFill>
              </a:rPr>
              <a:t>Université de Mons</a:t>
            </a:r>
            <a:endParaRPr lang="fr-BE" sz="1600" b="1" smtClean="0">
              <a:solidFill>
                <a:srgbClr val="A6A6A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45A710-BBCB-4719-BD2F-104D042812DC}" type="slidenum">
              <a:rPr lang="fr-BE" altLang="fr-FR"/>
              <a:pPr/>
              <a:t>‹N°›</a:t>
            </a:fld>
            <a:endParaRPr lang="fr-BE" altLang="fr-FR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169006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sycho &amp; sciences é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" descr="psy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210175"/>
            <a:ext cx="96361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 descr="passage_long.jpg"/>
          <p:cNvPicPr>
            <a:picLocks noChangeAspect="1"/>
          </p:cNvPicPr>
          <p:nvPr userDrawn="1"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523875"/>
            <a:ext cx="67405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 userDrawn="1"/>
        </p:nvSpPr>
        <p:spPr>
          <a:xfrm>
            <a:off x="2247900" y="447675"/>
            <a:ext cx="5105400" cy="13716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 Psychologie </a:t>
            </a:r>
            <a:b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et des Sciences de l’Education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4726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materia_nova_large2.jpg"/>
          <p:cNvPicPr>
            <a:picLocks noChangeAspect="1"/>
          </p:cNvPicPr>
          <p:nvPr userDrawn="1"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514350"/>
            <a:ext cx="6705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 userDrawn="1"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des Sciences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Image 12" descr="science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5557838"/>
            <a:ext cx="125253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3523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" descr="eii_classe_large2.jpg"/>
          <p:cNvPicPr>
            <a:picLocks noChangeAspect="1"/>
          </p:cNvPicPr>
          <p:nvPr userDrawn="1"/>
        </p:nvPicPr>
        <p:blipFill>
          <a:blip r:embed="rId3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512763"/>
            <a:ext cx="67246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 userDrawn="1"/>
        </p:nvSpPr>
        <p:spPr>
          <a:xfrm>
            <a:off x="2257425" y="447675"/>
            <a:ext cx="5105400" cy="13716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 Traduction </a:t>
            </a:r>
            <a:b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		    et d’Interprétation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5734050"/>
            <a:ext cx="8286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0855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Warocqu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" descr="warocq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534025"/>
            <a:ext cx="1193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 descr="warocque_etudiants_large.jpg"/>
          <p:cNvPicPr>
            <a:picLocks noChangeAspect="1"/>
          </p:cNvPicPr>
          <p:nvPr userDrawn="1"/>
        </p:nvPicPr>
        <p:blipFill>
          <a:blip r:embed="rId4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506413"/>
            <a:ext cx="67056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 userDrawn="1"/>
        </p:nvSpPr>
        <p:spPr>
          <a:xfrm>
            <a:off x="2257425" y="447675"/>
            <a:ext cx="4933950" cy="1514475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Warocqué</a:t>
            </a:r>
          </a:p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d’Economie et de Gestion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9859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" descr="sciences du langa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457825"/>
            <a:ext cx="1589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 descr="phonétique_analyse_large.jpg"/>
          <p:cNvPicPr>
            <a:picLocks noChangeAspect="1"/>
          </p:cNvPicPr>
          <p:nvPr userDrawn="1"/>
        </p:nvPicPr>
        <p:blipFill>
          <a:blip r:embed="rId4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515938"/>
            <a:ext cx="67056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 userDrawn="1"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Institut des Sciences du Langage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1900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503863"/>
            <a:ext cx="9620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 descr="sciences_etudiants_large.jpg"/>
          <p:cNvPicPr>
            <a:picLocks noChangeAspect="1"/>
          </p:cNvPicPr>
          <p:nvPr userDrawn="1"/>
        </p:nvPicPr>
        <p:blipFill>
          <a:blip r:embed="rId4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519113"/>
            <a:ext cx="67341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 userDrawn="1"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Institut des Sciences Juridiques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6749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shs.jpg"/>
          <p:cNvPicPr>
            <a:picLocks noChangeAspect="1"/>
          </p:cNvPicPr>
          <p:nvPr userDrawn="1"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508000"/>
            <a:ext cx="67437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8" descr="sh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381625"/>
            <a:ext cx="10207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 userDrawn="1"/>
        </p:nvSpPr>
        <p:spPr>
          <a:xfrm>
            <a:off x="2257425" y="447675"/>
            <a:ext cx="4933950" cy="1571625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Institut des Sciences </a:t>
            </a:r>
          </a:p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Humaines et Sociales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1030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fr-BE" alt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0213"/>
            <a:ext cx="9144000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228850" y="6581775"/>
            <a:ext cx="6400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629650" y="6580188"/>
            <a:ext cx="514350" cy="277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anose="020F0502020204030204" pitchFamily="34" charset="0"/>
              </a:defRPr>
            </a:lvl1pPr>
          </a:lstStyle>
          <a:p>
            <a:fld id="{18C61EBF-C674-4426-844B-4B9E95EFB2BE}" type="slidenum">
              <a:rPr lang="fr-BE" altLang="fr-FR"/>
              <a:pPr/>
              <a:t>‹N°›</a:t>
            </a:fld>
            <a:endParaRPr lang="fr-B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0" r:id="rId1"/>
    <p:sldLayoutId id="2147485451" r:id="rId2"/>
    <p:sldLayoutId id="2147485452" r:id="rId3"/>
    <p:sldLayoutId id="2147485453" r:id="rId4"/>
    <p:sldLayoutId id="2147485454" r:id="rId5"/>
    <p:sldLayoutId id="2147485455" r:id="rId6"/>
    <p:sldLayoutId id="2147485456" r:id="rId7"/>
    <p:sldLayoutId id="2147485457" r:id="rId8"/>
    <p:sldLayoutId id="2147485458" r:id="rId9"/>
    <p:sldLayoutId id="2147485459" r:id="rId10"/>
    <p:sldLayoutId id="2147485460" r:id="rId11"/>
    <p:sldLayoutId id="2147485461" r:id="rId12"/>
    <p:sldLayoutId id="2147485462" r:id="rId13"/>
    <p:sldLayoutId id="2147485463" r:id="rId14"/>
    <p:sldLayoutId id="2147485464" r:id="rId15"/>
    <p:sldLayoutId id="2147485465" r:id="rId16"/>
    <p:sldLayoutId id="2147485466" r:id="rId17"/>
    <p:sldLayoutId id="2147485467" r:id="rId18"/>
    <p:sldLayoutId id="2147485468" r:id="rId19"/>
    <p:sldLayoutId id="2147485469" r:id="rId2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BE" sz="4400" b="1" kern="1200" dirty="0">
          <a:solidFill>
            <a:schemeClr val="accent2"/>
          </a:solidFill>
          <a:latin typeface="Calibri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fr-FR" sz="3200" kern="1200" dirty="0">
          <a:solidFill>
            <a:srgbClr val="808080"/>
          </a:solidFill>
          <a:latin typeface="Calibri" pitchFamily="34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fr-FR" sz="24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fr-BE" sz="2000" kern="1200" dirty="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fr-BE" kern="1200" dirty="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0394B.EBDA7F4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tif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if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9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ous-titre 1"/>
          <p:cNvSpPr>
            <a:spLocks noGrp="1"/>
          </p:cNvSpPr>
          <p:nvPr>
            <p:ph type="subTitle" idx="1"/>
          </p:nvPr>
        </p:nvSpPr>
        <p:spPr>
          <a:xfrm>
            <a:off x="2327860" y="5976757"/>
            <a:ext cx="6172109" cy="805043"/>
          </a:xfrm>
        </p:spPr>
        <p:txBody>
          <a:bodyPr/>
          <a:lstStyle/>
          <a:p>
            <a:pPr eaLnBrk="1" hangingPunct="1"/>
            <a:r>
              <a:rPr lang="en-US" altLang="fr-FR" sz="1400" b="1" dirty="0" smtClean="0"/>
              <a:t>Fifteenth European Inter-Regional Conference on Ceramics</a:t>
            </a:r>
          </a:p>
          <a:p>
            <a:pPr eaLnBrk="1" hangingPunct="1"/>
            <a:r>
              <a:rPr lang="en-US" altLang="fr-FR" sz="1400" dirty="0" smtClean="0"/>
              <a:t>CIEC 15                                                                 </a:t>
            </a:r>
            <a:r>
              <a:rPr lang="en-US" altLang="fr-FR" sz="1000" dirty="0" smtClean="0"/>
              <a:t>5th-7th September 2016</a:t>
            </a:r>
            <a:r>
              <a:rPr lang="en-US" altLang="fr-FR" sz="1600" dirty="0" smtClean="0"/>
              <a:t> </a:t>
            </a:r>
            <a:endParaRPr lang="en-US" altLang="fr-FR" sz="1600" dirty="0"/>
          </a:p>
        </p:txBody>
      </p:sp>
      <p:sp>
        <p:nvSpPr>
          <p:cNvPr id="22531" name="Titre 2"/>
          <p:cNvSpPr>
            <a:spLocks noGrp="1"/>
          </p:cNvSpPr>
          <p:nvPr>
            <p:ph type="title"/>
          </p:nvPr>
        </p:nvSpPr>
        <p:spPr>
          <a:xfrm>
            <a:off x="1123406" y="2880699"/>
            <a:ext cx="7462838" cy="1227138"/>
          </a:xfrm>
        </p:spPr>
        <p:txBody>
          <a:bodyPr/>
          <a:lstStyle/>
          <a:p>
            <a:pPr algn="l" eaLnBrk="1" hangingPunct="1"/>
            <a:r>
              <a:rPr lang="en-US" altLang="fr-FR" sz="2800" dirty="0"/>
              <a:t>Processing of Electroactive Components by means of Selective Laser Sintering / Melting (SLS/SLM)</a:t>
            </a:r>
          </a:p>
        </p:txBody>
      </p:sp>
      <p:sp>
        <p:nvSpPr>
          <p:cNvPr id="22532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512343" y="4334498"/>
            <a:ext cx="4446587" cy="409575"/>
          </a:xfrm>
        </p:spPr>
        <p:txBody>
          <a:bodyPr/>
          <a:lstStyle/>
          <a:p>
            <a:pPr marL="0" indent="0" eaLnBrk="1" hangingPunct="1"/>
            <a:r>
              <a:rPr lang="en-US" altLang="fr-FR" sz="2000" u="sng" dirty="0" smtClean="0"/>
              <a:t>M. </a:t>
            </a:r>
            <a:r>
              <a:rPr lang="en-US" altLang="fr-FR" sz="2000" u="sng" dirty="0" err="1" smtClean="0"/>
              <a:t>Gonon</a:t>
            </a:r>
            <a:r>
              <a:rPr lang="en-US" altLang="fr-FR" sz="2000" u="sng" dirty="0" smtClean="0"/>
              <a:t>, N. </a:t>
            </a:r>
            <a:r>
              <a:rPr lang="en-US" altLang="fr-FR" sz="2000" u="sng" dirty="0" err="1" smtClean="0"/>
              <a:t>Basile</a:t>
            </a:r>
            <a:endParaRPr lang="en-US" altLang="fr-FR" sz="2000" dirty="0" smtClean="0"/>
          </a:p>
        </p:txBody>
      </p:sp>
      <p:pic>
        <p:nvPicPr>
          <p:cNvPr id="22533" name="Image 3" descr="LOGO RW et UE_horizontal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53" y="5650411"/>
            <a:ext cx="1810222" cy="113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 1" descr="materials2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9" y="5748337"/>
            <a:ext cx="1952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contenu 1"/>
          <p:cNvSpPr>
            <a:spLocks noGrp="1"/>
          </p:cNvSpPr>
          <p:nvPr>
            <p:ph idx="1"/>
          </p:nvPr>
        </p:nvSpPr>
        <p:spPr>
          <a:xfrm>
            <a:off x="457199" y="1600200"/>
            <a:ext cx="4159189" cy="1830977"/>
          </a:xfrm>
        </p:spPr>
        <p:txBody>
          <a:bodyPr/>
          <a:lstStyle/>
          <a:p>
            <a:pPr marL="0" indent="0">
              <a:spcBef>
                <a:spcPts val="1200"/>
              </a:spcBef>
            </a:pPr>
            <a:endParaRPr lang="en-US" altLang="fr-FR" sz="2000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</a:pPr>
            <a:r>
              <a:rPr lang="en-US" altLang="fr-FR" sz="2000" dirty="0" smtClean="0">
                <a:cs typeface="Arial" panose="020B0604020202020204" pitchFamily="34" charset="0"/>
              </a:rPr>
              <a:t>Example of the use of a laser beam as energy source to built up layer by layer a complex 3D monolithic structure (additive manufacturing).</a:t>
            </a:r>
          </a:p>
          <a:p>
            <a:pPr marL="0" indent="0">
              <a:spcBef>
                <a:spcPts val="1200"/>
              </a:spcBef>
            </a:pPr>
            <a:endParaRPr lang="en-US" altLang="fr-FR" sz="2000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</a:pPr>
            <a:endParaRPr lang="en-US" altLang="fr-FR" sz="2000" dirty="0"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</a:pPr>
            <a:endParaRPr lang="en-US" altLang="fr-FR" sz="2000" dirty="0" smtClean="0"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701052"/>
            <a:ext cx="3657967" cy="2492652"/>
          </a:xfrm>
          <a:prstGeom prst="rect">
            <a:avLst/>
          </a:prstGeom>
        </p:spPr>
      </p:pic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Selective laser melting / sintering</a:t>
            </a:r>
            <a:endParaRPr altLang="fr-FR" sz="2800" dirty="0" smtClean="0"/>
          </a:p>
        </p:txBody>
      </p:sp>
      <p:sp>
        <p:nvSpPr>
          <p:cNvPr id="6" name="ZoneTexte 35"/>
          <p:cNvSpPr txBox="1">
            <a:spLocks noChangeArrowheads="1"/>
          </p:cNvSpPr>
          <p:nvPr/>
        </p:nvSpPr>
        <p:spPr bwMode="auto">
          <a:xfrm>
            <a:off x="433388" y="1330325"/>
            <a:ext cx="647541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20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Processing parameters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fr-FR" sz="2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Thermal </a:t>
            </a:r>
            <a:r>
              <a:rPr lang="en-US" altLang="fr-FR" sz="2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</a:p>
          <a:p>
            <a:pPr>
              <a:buFont typeface="Arial" panose="020B0604020202020204" pitchFamily="34" charset="0"/>
              <a:buNone/>
            </a:pPr>
            <a:endParaRPr lang="en-US" altLang="fr-FR" sz="20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971" y="1713390"/>
            <a:ext cx="2967562" cy="18950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679" y="3365455"/>
            <a:ext cx="4686321" cy="236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contenu 1"/>
          <p:cNvSpPr txBox="1">
            <a:spLocks/>
          </p:cNvSpPr>
          <p:nvPr/>
        </p:nvSpPr>
        <p:spPr bwMode="auto">
          <a:xfrm>
            <a:off x="986829" y="1903958"/>
            <a:ext cx="8091436" cy="213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lang="fr-BE" sz="18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9906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fr-BE" sz="16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</a:pPr>
            <a:r>
              <a:rPr lang="en-US" altLang="fr-FR" sz="2000" dirty="0" smtClean="0">
                <a:cs typeface="Arial" panose="020B0604020202020204" pitchFamily="34" charset="0"/>
              </a:rPr>
              <a:t>Application to thick powder layers deposited on a substrate ?</a:t>
            </a:r>
          </a:p>
          <a:p>
            <a:pPr marL="0" indent="0">
              <a:spcBef>
                <a:spcPts val="1200"/>
              </a:spcBef>
            </a:pPr>
            <a:r>
              <a:rPr lang="en-US" altLang="fr-FR" sz="2000" dirty="0" smtClean="0">
                <a:cs typeface="Arial" panose="020B0604020202020204" pitchFamily="34" charset="0"/>
              </a:rPr>
              <a:t>Problems :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altLang="fr-FR" sz="2000" dirty="0" smtClean="0">
                <a:cs typeface="Arial" panose="020B0604020202020204" pitchFamily="34" charset="0"/>
              </a:rPr>
              <a:t>Very short time of treatment </a:t>
            </a:r>
            <a:endParaRPr lang="en-US" altLang="fr-FR" sz="2000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altLang="fr-FR" sz="2000" dirty="0" smtClean="0">
                <a:cs typeface="Arial" panose="020B0604020202020204" pitchFamily="34" charset="0"/>
              </a:rPr>
              <a:t>Already dense substrate 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altLang="fr-FR" sz="2000" dirty="0" smtClean="0">
                <a:cs typeface="Arial" panose="020B0604020202020204" pitchFamily="34" charset="0"/>
              </a:rPr>
              <a:t>Multi materials</a:t>
            </a:r>
            <a:endParaRPr lang="en-US" altLang="fr-FR" sz="2000" dirty="0"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</a:pPr>
            <a:endParaRPr lang="en-US" altLang="fr-FR" sz="2000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</a:pPr>
            <a:r>
              <a:rPr lang="en-US" altLang="fr-FR" sz="2000" dirty="0" smtClean="0">
                <a:cs typeface="Arial" panose="020B0604020202020204" pitchFamily="34" charset="0"/>
              </a:rPr>
              <a:t>Selected material : BaTiO</a:t>
            </a:r>
            <a:r>
              <a:rPr lang="en-US" altLang="fr-FR" sz="2000" baseline="-25000" dirty="0" smtClean="0">
                <a:cs typeface="Arial" panose="020B0604020202020204" pitchFamily="34" charset="0"/>
              </a:rPr>
              <a:t>3</a:t>
            </a:r>
            <a:endParaRPr lang="en-US" altLang="fr-FR" sz="2000" baseline="-25000" dirty="0"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</a:pPr>
            <a:endParaRPr lang="en-US" altLang="fr-FR" sz="2000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</a:pPr>
            <a:r>
              <a:rPr lang="en-US" altLang="fr-FR" sz="2000" dirty="0" smtClean="0">
                <a:cs typeface="Arial" panose="020B0604020202020204" pitchFamily="34" charset="0"/>
              </a:rPr>
              <a:t>Objective : process a 10 to 100 µm tick layer on an alumina substrate</a:t>
            </a:r>
          </a:p>
          <a:p>
            <a:pPr marL="0" indent="0">
              <a:spcBef>
                <a:spcPts val="1200"/>
              </a:spcBef>
            </a:pPr>
            <a:endParaRPr lang="en-US" altLang="fr-FR" sz="2000" dirty="0">
              <a:cs typeface="Arial" panose="020B0604020202020204" pitchFamily="34" charset="0"/>
            </a:endParaRPr>
          </a:p>
        </p:txBody>
      </p:sp>
      <p:sp>
        <p:nvSpPr>
          <p:cNvPr id="36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err="1" smtClean="0"/>
              <a:t>Lasesurf</a:t>
            </a:r>
            <a:r>
              <a:rPr lang="en-US" altLang="fr-FR" sz="2800" dirty="0" smtClean="0"/>
              <a:t> </a:t>
            </a:r>
            <a:r>
              <a:rPr lang="en-US" altLang="fr-FR" sz="2800" dirty="0" err="1" smtClean="0"/>
              <a:t>Projet</a:t>
            </a:r>
            <a:endParaRPr altLang="fr-FR" sz="2800" dirty="0" smtClean="0"/>
          </a:p>
        </p:txBody>
      </p:sp>
      <p:sp>
        <p:nvSpPr>
          <p:cNvPr id="34" name="Cube 33"/>
          <p:cNvSpPr/>
          <p:nvPr/>
        </p:nvSpPr>
        <p:spPr>
          <a:xfrm>
            <a:off x="4689070" y="3873721"/>
            <a:ext cx="3354672" cy="1106082"/>
          </a:xfrm>
          <a:prstGeom prst="cube">
            <a:avLst>
              <a:gd name="adj" fmla="val 80131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Cube 37"/>
          <p:cNvSpPr/>
          <p:nvPr/>
        </p:nvSpPr>
        <p:spPr>
          <a:xfrm>
            <a:off x="5740631" y="3972170"/>
            <a:ext cx="1767841" cy="646946"/>
          </a:xfrm>
          <a:prstGeom prst="cube">
            <a:avLst>
              <a:gd name="adj" fmla="val 86878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Parallélogramme 41"/>
          <p:cNvSpPr/>
          <p:nvPr/>
        </p:nvSpPr>
        <p:spPr>
          <a:xfrm>
            <a:off x="6079099" y="3982108"/>
            <a:ext cx="1361882" cy="217385"/>
          </a:xfrm>
          <a:prstGeom prst="parallelogram">
            <a:avLst>
              <a:gd name="adj" fmla="val 10521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rapèze 42"/>
          <p:cNvSpPr/>
          <p:nvPr/>
        </p:nvSpPr>
        <p:spPr>
          <a:xfrm flipV="1">
            <a:off x="6957575" y="3382389"/>
            <a:ext cx="138928" cy="828485"/>
          </a:xfrm>
          <a:prstGeom prst="trapezoid">
            <a:avLst>
              <a:gd name="adj" fmla="val 30958"/>
            </a:avLst>
          </a:prstGeom>
          <a:gradFill flip="none" rotWithShape="1">
            <a:gsLst>
              <a:gs pos="0">
                <a:srgbClr val="FF0000"/>
              </a:gs>
              <a:gs pos="84000">
                <a:srgbClr val="FFFF00"/>
              </a:gs>
              <a:gs pos="100000">
                <a:srgbClr val="0070C0">
                  <a:lumMod val="100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35"/>
          <p:cNvSpPr txBox="1">
            <a:spLocks noChangeArrowheads="1"/>
          </p:cNvSpPr>
          <p:nvPr/>
        </p:nvSpPr>
        <p:spPr bwMode="auto">
          <a:xfrm>
            <a:off x="433388" y="1330325"/>
            <a:ext cx="647541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 </a:t>
            </a:r>
            <a:endParaRPr lang="en-US" altLang="fr-FR" sz="20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sz="20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ylindre 2"/>
          <p:cNvSpPr/>
          <p:nvPr/>
        </p:nvSpPr>
        <p:spPr>
          <a:xfrm>
            <a:off x="5499461" y="1399903"/>
            <a:ext cx="2390242" cy="1196754"/>
          </a:xfrm>
          <a:prstGeom prst="can">
            <a:avLst>
              <a:gd name="adj" fmla="val 50000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be 3"/>
          <p:cNvSpPr/>
          <p:nvPr/>
        </p:nvSpPr>
        <p:spPr>
          <a:xfrm>
            <a:off x="4676502" y="5296226"/>
            <a:ext cx="3354672" cy="1106082"/>
          </a:xfrm>
          <a:prstGeom prst="cube">
            <a:avLst>
              <a:gd name="adj" fmla="val 80131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allélogramme 5"/>
          <p:cNvSpPr/>
          <p:nvPr/>
        </p:nvSpPr>
        <p:spPr>
          <a:xfrm>
            <a:off x="5294813" y="5362303"/>
            <a:ext cx="2420984" cy="736750"/>
          </a:xfrm>
          <a:prstGeom prst="parallelogram">
            <a:avLst>
              <a:gd name="adj" fmla="val 95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be 17"/>
          <p:cNvSpPr/>
          <p:nvPr/>
        </p:nvSpPr>
        <p:spPr>
          <a:xfrm>
            <a:off x="5728063" y="5394675"/>
            <a:ext cx="1767841" cy="646946"/>
          </a:xfrm>
          <a:prstGeom prst="cube">
            <a:avLst>
              <a:gd name="adj" fmla="val 86878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10"/>
          <p:cNvSpPr txBox="1">
            <a:spLocks noChangeArrowheads="1"/>
          </p:cNvSpPr>
          <p:nvPr/>
        </p:nvSpPr>
        <p:spPr bwMode="auto">
          <a:xfrm>
            <a:off x="600074" y="1238249"/>
            <a:ext cx="4356868" cy="32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</a:t>
            </a:r>
            <a:endParaRPr lang="en-US" altLang="fr-FR" sz="2000" b="1" baseline="-25000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sz="2000" b="1" baseline="-25000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: Treatment of BaTiO</a:t>
            </a:r>
            <a:r>
              <a:rPr lang="en-US" altLang="fr-FR" sz="2000" b="1" baseline="-25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powder pellets.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Parameters leading to a consolidation of the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Characterize the microstructure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consolidation mechanisms</a:t>
            </a:r>
          </a:p>
          <a:p>
            <a:pPr>
              <a:buFont typeface="Arial" panose="020B0604020202020204" pitchFamily="34" charset="0"/>
              <a:buNone/>
            </a:pPr>
            <a:endParaRPr lang="en-US" altLang="fr-FR" sz="20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sz="20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altLang="fr-FR" sz="20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of </a:t>
            </a:r>
            <a:r>
              <a:rPr lang="en-US" altLang="fr-FR" sz="20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BaTiO</a:t>
            </a:r>
            <a:r>
              <a:rPr lang="en-US" altLang="fr-FR" sz="2000" b="1" baseline="-25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fr-FR" sz="20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powder </a:t>
            </a: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layer</a:t>
            </a:r>
          </a:p>
          <a:p>
            <a:pPr marL="0" indent="0"/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Powder deposited 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an alumina 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substrate Ag coated or not.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 on the scanning conditions</a:t>
            </a:r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sz="2000" b="1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44237" y="1807098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BaTiO</a:t>
            </a:r>
            <a:r>
              <a:rPr lang="en-US" altLang="fr-FR" b="1" baseline="-25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8170513" y="5177636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BaTiO</a:t>
            </a:r>
            <a:r>
              <a:rPr lang="en-US" altLang="fr-FR" b="1" baseline="-25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8146867" y="6099052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Alumina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8170513" y="5601046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endParaRPr lang="fr-FR" dirty="0"/>
          </a:p>
        </p:txBody>
      </p:sp>
      <p:sp>
        <p:nvSpPr>
          <p:cNvPr id="2" name="Parallélogramme 1"/>
          <p:cNvSpPr/>
          <p:nvPr/>
        </p:nvSpPr>
        <p:spPr>
          <a:xfrm>
            <a:off x="6027833" y="1589713"/>
            <a:ext cx="1243826" cy="217385"/>
          </a:xfrm>
          <a:prstGeom prst="parallelogram">
            <a:avLst>
              <a:gd name="adj" fmla="val 10521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apèze 15"/>
          <p:cNvSpPr/>
          <p:nvPr/>
        </p:nvSpPr>
        <p:spPr>
          <a:xfrm flipV="1">
            <a:off x="6906309" y="989994"/>
            <a:ext cx="138928" cy="828485"/>
          </a:xfrm>
          <a:prstGeom prst="trapezoid">
            <a:avLst>
              <a:gd name="adj" fmla="val 30958"/>
            </a:avLst>
          </a:prstGeom>
          <a:gradFill flip="none" rotWithShape="1">
            <a:gsLst>
              <a:gs pos="0">
                <a:srgbClr val="FF0000"/>
              </a:gs>
              <a:gs pos="84000">
                <a:srgbClr val="FFFF00"/>
              </a:gs>
              <a:gs pos="100000">
                <a:srgbClr val="0070C0">
                  <a:lumMod val="100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allélogramme 21"/>
          <p:cNvSpPr/>
          <p:nvPr/>
        </p:nvSpPr>
        <p:spPr>
          <a:xfrm>
            <a:off x="6066531" y="5404613"/>
            <a:ext cx="1361882" cy="217385"/>
          </a:xfrm>
          <a:prstGeom prst="parallelogram">
            <a:avLst>
              <a:gd name="adj" fmla="val 10521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apèze 23"/>
          <p:cNvSpPr/>
          <p:nvPr/>
        </p:nvSpPr>
        <p:spPr>
          <a:xfrm flipV="1">
            <a:off x="6945007" y="4804894"/>
            <a:ext cx="138928" cy="828485"/>
          </a:xfrm>
          <a:prstGeom prst="trapezoid">
            <a:avLst>
              <a:gd name="adj" fmla="val 30958"/>
            </a:avLst>
          </a:prstGeom>
          <a:gradFill flip="none" rotWithShape="1">
            <a:gsLst>
              <a:gs pos="0">
                <a:srgbClr val="FF0000"/>
              </a:gs>
              <a:gs pos="84000">
                <a:srgbClr val="FFFF00"/>
              </a:gs>
              <a:gs pos="100000">
                <a:srgbClr val="0070C0">
                  <a:lumMod val="100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Cube 16"/>
          <p:cNvSpPr/>
          <p:nvPr/>
        </p:nvSpPr>
        <p:spPr>
          <a:xfrm>
            <a:off x="4689565" y="3487438"/>
            <a:ext cx="3354672" cy="1106082"/>
          </a:xfrm>
          <a:prstGeom prst="cube">
            <a:avLst>
              <a:gd name="adj" fmla="val 80131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ube 19"/>
          <p:cNvSpPr/>
          <p:nvPr/>
        </p:nvSpPr>
        <p:spPr>
          <a:xfrm>
            <a:off x="5741126" y="3585887"/>
            <a:ext cx="1767841" cy="646946"/>
          </a:xfrm>
          <a:prstGeom prst="cube">
            <a:avLst>
              <a:gd name="adj" fmla="val 86878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8183576" y="3368848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BaTiO</a:t>
            </a:r>
            <a:r>
              <a:rPr lang="en-US" altLang="fr-FR" b="1" baseline="-25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8159930" y="4290264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Alumina</a:t>
            </a:r>
            <a:endParaRPr lang="fr-FR" dirty="0"/>
          </a:p>
        </p:txBody>
      </p:sp>
      <p:sp>
        <p:nvSpPr>
          <p:cNvPr id="30" name="Parallélogramme 29"/>
          <p:cNvSpPr/>
          <p:nvPr/>
        </p:nvSpPr>
        <p:spPr>
          <a:xfrm>
            <a:off x="6079594" y="3595825"/>
            <a:ext cx="1361882" cy="217385"/>
          </a:xfrm>
          <a:prstGeom prst="parallelogram">
            <a:avLst>
              <a:gd name="adj" fmla="val 10521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apèze 30"/>
          <p:cNvSpPr/>
          <p:nvPr/>
        </p:nvSpPr>
        <p:spPr>
          <a:xfrm flipV="1">
            <a:off x="6958070" y="2996106"/>
            <a:ext cx="138928" cy="828485"/>
          </a:xfrm>
          <a:prstGeom prst="trapezoid">
            <a:avLst>
              <a:gd name="adj" fmla="val 30958"/>
            </a:avLst>
          </a:prstGeom>
          <a:gradFill flip="none" rotWithShape="1">
            <a:gsLst>
              <a:gs pos="0">
                <a:srgbClr val="FF0000"/>
              </a:gs>
              <a:gs pos="84000">
                <a:srgbClr val="FFFF00"/>
              </a:gs>
              <a:gs pos="100000">
                <a:srgbClr val="0070C0">
                  <a:lumMod val="100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err="1" smtClean="0"/>
              <a:t>Lasesurf</a:t>
            </a:r>
            <a:r>
              <a:rPr lang="en-US" altLang="fr-FR" sz="2800" dirty="0" smtClean="0"/>
              <a:t> </a:t>
            </a:r>
            <a:r>
              <a:rPr lang="en-US" altLang="fr-FR" sz="2800" dirty="0" err="1" smtClean="0"/>
              <a:t>Projet</a:t>
            </a:r>
            <a:endParaRPr alt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20274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contenu 1"/>
          <p:cNvSpPr>
            <a:spLocks noGrp="1"/>
          </p:cNvSpPr>
          <p:nvPr>
            <p:ph idx="1"/>
          </p:nvPr>
        </p:nvSpPr>
        <p:spPr>
          <a:xfrm>
            <a:off x="255588" y="1117600"/>
            <a:ext cx="8470900" cy="5319713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fr-BE" altLang="fr-FR" sz="2000" dirty="0">
                <a:solidFill>
                  <a:srgbClr val="808080"/>
                </a:solidFill>
                <a:cs typeface="Times New Roman" panose="02020603050405020304" pitchFamily="18" charset="0"/>
              </a:rPr>
              <a:t>		</a:t>
            </a:r>
            <a:r>
              <a:rPr altLang="fr-FR" sz="2000" dirty="0">
                <a:solidFill>
                  <a:srgbClr val="808080"/>
                </a:solidFill>
                <a:cs typeface="Times New Roman" panose="02020603050405020304" pitchFamily="18" charset="0"/>
              </a:rPr>
              <a:t>                              </a:t>
            </a:r>
          </a:p>
          <a:p>
            <a:pPr lvl="1" eaLnBrk="1" hangingPunct="1">
              <a:buFont typeface="Wingdings" pitchFamily="2" charset="2"/>
              <a:buNone/>
            </a:pPr>
            <a:endParaRPr altLang="fr-FR" sz="2000" dirty="0">
              <a:solidFill>
                <a:srgbClr val="808080"/>
              </a:solidFill>
              <a:cs typeface="Times New Roman" panose="02020603050405020304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altLang="fr-FR" sz="2000" dirty="0">
              <a:solidFill>
                <a:srgbClr val="808080"/>
              </a:solidFill>
              <a:cs typeface="Times New Roman" panose="02020603050405020304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altLang="fr-FR" sz="2000" dirty="0">
              <a:solidFill>
                <a:srgbClr val="808080"/>
              </a:solidFill>
              <a:cs typeface="Times New Roman" panose="02020603050405020304" pitchFamily="18" charset="0"/>
            </a:endParaRPr>
          </a:p>
        </p:txBody>
      </p:sp>
      <p:pic>
        <p:nvPicPr>
          <p:cNvPr id="26629" name="Picture 2" descr="http://www.hegmanmachine.com/imgs/products/TruMark_Station_5000_NEW_x-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973263"/>
            <a:ext cx="26797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ZoneTexte 35"/>
          <p:cNvSpPr txBox="1">
            <a:spLocks noChangeArrowheads="1"/>
          </p:cNvSpPr>
          <p:nvPr/>
        </p:nvSpPr>
        <p:spPr bwMode="auto">
          <a:xfrm>
            <a:off x="3886199" y="1728297"/>
            <a:ext cx="4943475" cy="472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 typeface="Arial" charset="0"/>
              <a:buNone/>
              <a:defRPr/>
            </a:pPr>
            <a:r>
              <a:rPr lang="fr-FR" sz="2000" dirty="0" err="1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Trumark</a:t>
            </a:r>
            <a:r>
              <a:rPr lang="fr-FR" sz="2000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Station 5000 (</a:t>
            </a:r>
            <a:r>
              <a:rPr lang="fr-FR" sz="2000" dirty="0" err="1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Trumpf</a:t>
            </a:r>
            <a:r>
              <a:rPr lang="fr-FR" sz="2000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Solid-state </a:t>
            </a:r>
            <a:r>
              <a: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laser (Nd-YVO</a:t>
            </a:r>
            <a:r>
              <a:rPr lang="en-US" baseline="-25000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baseline="-25000" dirty="0" err="1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max</a:t>
            </a: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 22,8 W (</a:t>
            </a:r>
            <a:r>
              <a:rPr lang="en-US" dirty="0" err="1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cw</a:t>
            </a:r>
            <a:r>
              <a: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rgbClr val="808080"/>
                </a:solidFill>
                <a:latin typeface="Symbol" pitchFamily="18" charset="2"/>
                <a:ea typeface="Calibri" pitchFamily="34" charset="0"/>
                <a:cs typeface="Times New Roman" pitchFamily="18" charset="0"/>
              </a:rPr>
              <a:t>l</a:t>
            </a: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 1064 nm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808080"/>
                </a:solidFill>
                <a:latin typeface="Symbol" pitchFamily="18" charset="2"/>
                <a:ea typeface="Calibri" pitchFamily="34" charset="0"/>
                <a:cs typeface="Times New Roman" pitchFamily="18" charset="0"/>
              </a:rPr>
              <a:t>f</a:t>
            </a: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 45 µm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 </a:t>
            </a:r>
            <a:r>
              <a: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 0 to 7000 </a:t>
            </a: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mm/s</a:t>
            </a:r>
          </a:p>
          <a:p>
            <a:pPr eaLnBrk="1" hangingPunct="1">
              <a:spcBef>
                <a:spcPts val="1200"/>
              </a:spcBef>
              <a:defRPr/>
            </a:pPr>
            <a:endParaRPr lang="en-US" sz="2000" dirty="0" smtClean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defRPr/>
            </a:pPr>
            <a:r>
              <a:rPr lang="en-US" sz="2000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Characterization :</a:t>
            </a:r>
          </a:p>
          <a:p>
            <a:pPr marL="342000" indent="-457200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Visual aspect</a:t>
            </a:r>
          </a:p>
          <a:p>
            <a:pPr marL="342000" indent="-457200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XRD</a:t>
            </a:r>
          </a:p>
          <a:p>
            <a:pPr marL="342000" indent="-457200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SEM</a:t>
            </a:r>
          </a:p>
          <a:p>
            <a:pPr eaLnBrk="1" hangingPunct="1">
              <a:spcBef>
                <a:spcPts val="600"/>
              </a:spcBef>
              <a:buFontTx/>
              <a:buChar char="-"/>
              <a:defRPr/>
            </a:pPr>
            <a:endParaRPr lang="en-US" sz="2000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spcBef>
                <a:spcPts val="0"/>
              </a:spcBef>
              <a:defRPr/>
            </a:pPr>
            <a:endParaRPr lang="en-US" sz="2000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sz="2000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Treatment of BaTiO</a:t>
            </a:r>
            <a:r>
              <a:rPr lang="en-US" altLang="fr-FR" sz="2800" baseline="-25000" dirty="0" smtClean="0"/>
              <a:t>3</a:t>
            </a:r>
            <a:r>
              <a:rPr lang="en-US" altLang="fr-FR" sz="2800" dirty="0" smtClean="0"/>
              <a:t> powder pellets</a:t>
            </a:r>
            <a:endParaRPr altLang="fr-FR" sz="2800" dirty="0" smtClean="0"/>
          </a:p>
        </p:txBody>
      </p:sp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600075" y="1238250"/>
            <a:ext cx="788511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 / Characterization</a:t>
            </a:r>
            <a:endParaRPr lang="en-US" altLang="fr-FR" sz="2000" b="1" baseline="-25000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\\umons.ac.be\users\530273\Desktop\Présentations\cribc-rv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505868"/>
            <a:ext cx="1677988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contenu 1"/>
          <p:cNvSpPr>
            <a:spLocks noGrp="1"/>
          </p:cNvSpPr>
          <p:nvPr>
            <p:ph idx="1"/>
          </p:nvPr>
        </p:nvSpPr>
        <p:spPr>
          <a:xfrm>
            <a:off x="201613" y="1192213"/>
            <a:ext cx="8470900" cy="892175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fr-BE" altLang="fr-FR" sz="3600" dirty="0">
                <a:solidFill>
                  <a:srgbClr val="808080"/>
                </a:solidFill>
                <a:cs typeface="Times New Roman" panose="02020603050405020304" pitchFamily="18" charset="0"/>
              </a:rPr>
              <a:t>		</a:t>
            </a:r>
            <a:r>
              <a:rPr altLang="fr-FR" sz="4000" dirty="0">
                <a:solidFill>
                  <a:srgbClr val="808080"/>
                </a:solidFill>
                <a:cs typeface="Times New Roman" panose="02020603050405020304" pitchFamily="18" charset="0"/>
              </a:rPr>
              <a:t>                           </a:t>
            </a:r>
          </a:p>
          <a:p>
            <a:pPr lvl="1" eaLnBrk="1" hangingPunct="1">
              <a:buFont typeface="Wingdings" pitchFamily="2" charset="2"/>
              <a:buNone/>
            </a:pPr>
            <a:endParaRPr altLang="fr-FR" sz="4000" dirty="0">
              <a:solidFill>
                <a:srgbClr val="808080"/>
              </a:solidFill>
              <a:cs typeface="Times New Roman" panose="02020603050405020304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altLang="fr-FR" sz="4000" dirty="0">
              <a:solidFill>
                <a:srgbClr val="80808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21163" y="5689600"/>
            <a:ext cx="1052512" cy="4159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endParaRPr lang="fr-BE" sz="2800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797" name="ZoneTexte 10"/>
          <p:cNvSpPr txBox="1">
            <a:spLocks noChangeArrowheads="1"/>
          </p:cNvSpPr>
          <p:nvPr/>
        </p:nvSpPr>
        <p:spPr bwMode="auto">
          <a:xfrm>
            <a:off x="600075" y="1238250"/>
            <a:ext cx="788511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BaTiO</a:t>
            </a:r>
            <a:r>
              <a:rPr lang="en-US" altLang="fr-FR" sz="2000" b="1" baseline="-25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pellets</a:t>
            </a:r>
            <a:endParaRPr lang="en-US" altLang="fr-FR" sz="2000" b="1" baseline="-25000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7850" y="1628913"/>
            <a:ext cx="7907338" cy="4267200"/>
          </a:xfrm>
          <a:prstGeom prst="rect">
            <a:avLst/>
          </a:prstGeom>
        </p:spPr>
        <p:txBody>
          <a:bodyPr wrap="none"/>
          <a:lstStyle/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Parametric investigation</a:t>
            </a:r>
          </a:p>
          <a:p>
            <a:pPr>
              <a:spcBef>
                <a:spcPts val="600"/>
              </a:spcBef>
              <a:defRPr/>
            </a:pPr>
            <a:endParaRPr lang="en-US" sz="2000" dirty="0">
              <a:solidFill>
                <a:srgbClr val="808080"/>
              </a:solidFill>
              <a:latin typeface="+mn-lt"/>
              <a:cs typeface="Arial" charset="0"/>
              <a:sym typeface="Wingdings" pitchFamily="2" charset="2"/>
            </a:endParaRPr>
          </a:p>
          <a:p>
            <a:pPr>
              <a:spcBef>
                <a:spcPts val="600"/>
              </a:spcBef>
              <a:defRPr/>
            </a:pPr>
            <a:endParaRPr lang="en-US" sz="2000" dirty="0" smtClean="0">
              <a:solidFill>
                <a:srgbClr val="808080"/>
              </a:solidFill>
              <a:latin typeface="+mn-lt"/>
              <a:cs typeface="Arial" charset="0"/>
              <a:sym typeface="Wingdings" pitchFamily="2" charset="2"/>
            </a:endParaRPr>
          </a:p>
          <a:p>
            <a:pPr>
              <a:spcBef>
                <a:spcPts val="600"/>
              </a:spcBef>
              <a:defRPr/>
            </a:pPr>
            <a:endParaRPr lang="en-US" sz="2000" dirty="0">
              <a:solidFill>
                <a:srgbClr val="808080"/>
              </a:solidFill>
              <a:latin typeface="+mn-lt"/>
              <a:cs typeface="Arial" charset="0"/>
              <a:sym typeface="Wingdings" pitchFamily="2" charset="2"/>
            </a:endParaRP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Tetragonal </a:t>
            </a:r>
            <a:r>
              <a:rPr lang="en-US" sz="2000" dirty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BaTiO</a:t>
            </a:r>
            <a:r>
              <a:rPr lang="en-US" sz="2000" baseline="-25000" dirty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3 </a:t>
            </a:r>
            <a:r>
              <a:rPr lang="en-US" sz="2000" dirty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Powders :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micro, d</a:t>
            </a:r>
            <a:r>
              <a:rPr lang="en-US" baseline="-25000" dirty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50</a:t>
            </a:r>
            <a:r>
              <a:rPr lang="en-US" dirty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 = 0,44 </a:t>
            </a:r>
            <a:r>
              <a:rPr lang="en-US" dirty="0" smtClean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µm </a:t>
            </a:r>
            <a:r>
              <a:rPr lang="en-US" dirty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	</a:t>
            </a:r>
            <a:r>
              <a:rPr lang="en-US" sz="1600" dirty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(Sigma </a:t>
            </a:r>
            <a:r>
              <a:rPr lang="en-US" sz="1600" dirty="0" smtClean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Aldrich)</a:t>
            </a:r>
            <a:endParaRPr lang="en-US" sz="1600" dirty="0">
              <a:solidFill>
                <a:srgbClr val="808080"/>
              </a:solidFill>
              <a:latin typeface="+mn-lt"/>
              <a:cs typeface="Arial" charset="0"/>
              <a:sym typeface="Wingdings" pitchFamily="2" charset="2"/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nano</a:t>
            </a:r>
            <a:r>
              <a:rPr lang="en-US" dirty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, d</a:t>
            </a:r>
            <a:r>
              <a:rPr lang="en-US" baseline="-25000" dirty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50</a:t>
            </a:r>
            <a:r>
              <a:rPr lang="en-US" dirty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 = 50 nm 	</a:t>
            </a:r>
            <a:r>
              <a:rPr lang="en-US" sz="1600" dirty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(</a:t>
            </a:r>
            <a:r>
              <a:rPr lang="en-US" sz="1600" dirty="0" err="1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Inframat</a:t>
            </a:r>
            <a:r>
              <a:rPr lang="en-US" sz="1600" dirty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 Advanced </a:t>
            </a:r>
            <a:r>
              <a:rPr lang="en-US" sz="1600" dirty="0" smtClean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Materials )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mixtures micro / </a:t>
            </a:r>
            <a:r>
              <a:rPr lang="en-US" dirty="0" err="1" smtClean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nano</a:t>
            </a:r>
            <a:r>
              <a:rPr lang="en-US" dirty="0" smtClean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 	</a:t>
            </a:r>
            <a:endParaRPr lang="en-US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rgbClr val="808080"/>
              </a:solidFill>
              <a:latin typeface="+mn-lt"/>
              <a:cs typeface="Arial" charset="0"/>
              <a:sym typeface="Wingdings" pitchFamily="2" charset="2"/>
            </a:endParaRPr>
          </a:p>
          <a:p>
            <a:pPr marL="342900" indent="-342900">
              <a:spcBef>
                <a:spcPts val="600"/>
              </a:spcBef>
              <a:buFontTx/>
              <a:buChar char="-"/>
              <a:defRPr/>
            </a:pPr>
            <a:endParaRPr lang="en-US" sz="2000" dirty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spcBef>
                <a:spcPts val="600"/>
              </a:spcBef>
              <a:buFontTx/>
              <a:buChar char="-"/>
              <a:defRPr/>
            </a:pPr>
            <a:endParaRPr lang="en-US" sz="2000" dirty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800" name="Picture 9" descr="IMG_1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7" y="4829175"/>
            <a:ext cx="20288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6" t="58063" r="51689" b="12912"/>
          <a:stretch>
            <a:fillRect/>
          </a:stretch>
        </p:blipFill>
        <p:spPr bwMode="auto">
          <a:xfrm>
            <a:off x="3707137" y="4829175"/>
            <a:ext cx="1685287" cy="161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Treatment of BaTiO</a:t>
            </a:r>
            <a:r>
              <a:rPr lang="en-US" altLang="fr-FR" sz="2800" baseline="-25000" dirty="0" smtClean="0"/>
              <a:t>3</a:t>
            </a:r>
            <a:r>
              <a:rPr lang="en-US" altLang="fr-FR" sz="2800" dirty="0" smtClean="0"/>
              <a:t> powder pellets</a:t>
            </a:r>
            <a:endParaRPr altLang="fr-FR" sz="28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6291901" y="5214983"/>
            <a:ext cx="1846218" cy="949234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Scanned area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000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10 x 10 mm</a:t>
            </a:r>
            <a:r>
              <a:rPr lang="en-US" sz="2000" baseline="30000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2000" b="0" i="0" u="none" strike="noStrike" kern="1200" cap="none" spc="0" normalizeH="0" baseline="3000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5120640" y="5637411"/>
            <a:ext cx="1097280" cy="52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\\umons.ac.be\users\530395\Documents\FPMs\Manipulation\BaTiO3\Poudres employées\MEB\poudre BaTiO3 micro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811" y="1616711"/>
            <a:ext cx="2064839" cy="156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Description : \\fpms.ac.be\users\vanbaekela\Mes documents\Manipulation\BaTiO3\BaTiO3 airbrush\micoscope électronique\BA 15-12-09\BTNANO1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810" y="3422119"/>
            <a:ext cx="2064839" cy="152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Connecteur droit avec flèche 14"/>
          <p:cNvCxnSpPr/>
          <p:nvPr/>
        </p:nvCxnSpPr>
        <p:spPr>
          <a:xfrm flipV="1">
            <a:off x="4981303" y="2367588"/>
            <a:ext cx="1493520" cy="12635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6162425" y="4105709"/>
            <a:ext cx="499632" cy="734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51804" y="2033858"/>
            <a:ext cx="2021704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altLang="fr-FR" baseline="-25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altLang="fr-FR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(</a:t>
            </a:r>
            <a:r>
              <a:rPr lang="en-US" altLang="fr-FR" dirty="0">
                <a:solidFill>
                  <a:srgbClr val="80808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US" altLang="fr-FR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/4)</a:t>
            </a:r>
          </a:p>
          <a:p>
            <a:pPr>
              <a:spcBef>
                <a:spcPts val="600"/>
              </a:spcBef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fr-FR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altLang="fr-FR" dirty="0">
                <a:solidFill>
                  <a:srgbClr val="80808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US" altLang="fr-FR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(4 </a:t>
            </a:r>
            <a:r>
              <a:rPr lang="en-US" altLang="fr-FR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s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altLang="fr-FR" baseline="30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</a:t>
            </a:r>
            <a:r>
              <a:rPr lang="en-US" altLang="fr-FR" baseline="-25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.t</a:t>
            </a:r>
            <a:r>
              <a:rPr lang="en-US" altLang="fr-FR" baseline="30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en-US" altLang="fr-FR" baseline="30000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4296319"/>
            <a:ext cx="2940050" cy="208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307014"/>
            <a:ext cx="2954337" cy="208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0"/>
          <p:cNvSpPr txBox="1">
            <a:spLocks noChangeArrowheads="1"/>
          </p:cNvSpPr>
          <p:nvPr/>
        </p:nvSpPr>
        <p:spPr bwMode="auto">
          <a:xfrm>
            <a:off x="600075" y="1238250"/>
            <a:ext cx="854392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000" b="1" dirty="0" smtClean="0">
                <a:solidFill>
                  <a:srgbClr val="808080"/>
                </a:solidFill>
                <a:latin typeface="+mn-lt"/>
                <a:cs typeface="Times New Roman" pitchFamily="18" charset="0"/>
              </a:rPr>
              <a:t>Influence </a:t>
            </a:r>
            <a:r>
              <a:rPr lang="en-US" sz="2000" b="1" dirty="0">
                <a:solidFill>
                  <a:srgbClr val="808080"/>
                </a:solidFill>
                <a:latin typeface="+mn-lt"/>
                <a:cs typeface="Times New Roman" pitchFamily="18" charset="0"/>
              </a:rPr>
              <a:t>of scan </a:t>
            </a:r>
            <a:r>
              <a:rPr lang="en-US" sz="2000" b="1" dirty="0" smtClean="0">
                <a:solidFill>
                  <a:srgbClr val="808080"/>
                </a:solidFill>
                <a:latin typeface="+mn-lt"/>
                <a:cs typeface="Times New Roman" pitchFamily="18" charset="0"/>
              </a:rPr>
              <a:t>parameters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u="sng" dirty="0" smtClean="0">
                <a:solidFill>
                  <a:srgbClr val="808080"/>
                </a:solidFill>
                <a:latin typeface="+mn-lt"/>
                <a:cs typeface="Times New Roman" pitchFamily="18" charset="0"/>
              </a:rPr>
              <a:t>Influence of s and v</a:t>
            </a:r>
            <a:endParaRPr lang="en-US" sz="2000" u="sng" dirty="0" smtClean="0">
              <a:solidFill>
                <a:srgbClr val="808080"/>
              </a:solidFill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P = 100 % (22,8 W)</a:t>
            </a:r>
          </a:p>
          <a:p>
            <a:pPr marL="342900" indent="-34290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P</a:t>
            </a:r>
            <a:r>
              <a:rPr lang="en-US" baseline="-25000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 = </a:t>
            </a:r>
            <a:r>
              <a:rPr lang="fr-FR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1,4 10</a:t>
            </a:r>
            <a:r>
              <a:rPr lang="fr-FR" altLang="fr-FR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fr-FR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W/cm</a:t>
            </a:r>
            <a:r>
              <a:rPr lang="fr-FR" altLang="fr-FR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dirty="0" smtClean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  <a:defRPr/>
            </a:pPr>
            <a:endParaRPr lang="en-US" u="sng" dirty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Treatment of BaTiO</a:t>
            </a:r>
            <a:r>
              <a:rPr lang="en-US" altLang="fr-FR" sz="2800" baseline="-25000" dirty="0" smtClean="0"/>
              <a:t>3</a:t>
            </a:r>
            <a:r>
              <a:rPr lang="en-US" altLang="fr-FR" sz="2800" dirty="0" smtClean="0"/>
              <a:t> powder pellets</a:t>
            </a:r>
            <a:endParaRPr altLang="fr-FR" sz="2800" dirty="0" smtClean="0"/>
          </a:p>
        </p:txBody>
      </p:sp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7" t="39204" r="51459" b="56024"/>
          <a:stretch>
            <a:fillRect/>
          </a:stretch>
        </p:blipFill>
        <p:spPr bwMode="auto">
          <a:xfrm>
            <a:off x="3178882" y="2730801"/>
            <a:ext cx="2704765" cy="13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5"/>
          <p:cNvSpPr txBox="1">
            <a:spLocks noChangeArrowheads="1"/>
          </p:cNvSpPr>
          <p:nvPr/>
        </p:nvSpPr>
        <p:spPr bwMode="auto">
          <a:xfrm>
            <a:off x="760649" y="2801347"/>
            <a:ext cx="1669040" cy="108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80 mm/s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= 10 µm</a:t>
            </a:r>
          </a:p>
          <a:p>
            <a:pPr>
              <a:buFont typeface="Arial" panose="020B0604020202020204" pitchFamily="34" charset="0"/>
              <a:buNone/>
            </a:pPr>
            <a:r>
              <a:rPr lang="fr-BE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BE" altLang="fr-FR" baseline="30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BE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 ms</a:t>
            </a:r>
          </a:p>
          <a:p>
            <a:pPr>
              <a:buFont typeface="Arial" panose="020B0604020202020204" pitchFamily="34" charset="0"/>
              <a:buNone/>
            </a:pPr>
            <a:r>
              <a:rPr lang="fr-BE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fr-BE" altLang="fr-FR" baseline="30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BE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2,85 kJ/cm</a:t>
            </a:r>
            <a:r>
              <a:rPr lang="fr-BE" altLang="fr-FR" baseline="30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fr-BE" altLang="fr-FR" baseline="30000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9" t="40813" r="58646" b="50703"/>
          <a:stretch>
            <a:fillRect/>
          </a:stretch>
        </p:blipFill>
        <p:spPr bwMode="auto">
          <a:xfrm>
            <a:off x="4497570" y="2745045"/>
            <a:ext cx="135731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25"/>
          <p:cNvSpPr txBox="1">
            <a:spLocks noChangeArrowheads="1"/>
          </p:cNvSpPr>
          <p:nvPr/>
        </p:nvSpPr>
        <p:spPr bwMode="auto">
          <a:xfrm>
            <a:off x="6382716" y="2809924"/>
            <a:ext cx="1669040" cy="108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1000 mm/s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= 10 µm</a:t>
            </a:r>
          </a:p>
          <a:p>
            <a:pPr>
              <a:buFont typeface="Arial" panose="020B0604020202020204" pitchFamily="34" charset="0"/>
              <a:buNone/>
            </a:pPr>
            <a:r>
              <a:rPr lang="fr-BE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BE" altLang="fr-FR" baseline="30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BE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0,16 ms</a:t>
            </a:r>
          </a:p>
          <a:p>
            <a:pPr>
              <a:buFont typeface="Arial" panose="020B0604020202020204" pitchFamily="34" charset="0"/>
              <a:buNone/>
            </a:pPr>
            <a:r>
              <a:rPr lang="fr-BE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fr-BE" altLang="fr-FR" baseline="30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BE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0,228 kJ/cm</a:t>
            </a:r>
            <a:r>
              <a:rPr lang="fr-BE" altLang="fr-FR" baseline="30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fr-BE" altLang="fr-FR" baseline="30000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63736" y="1401032"/>
            <a:ext cx="2021704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altLang="fr-FR" baseline="-25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P / (</a:t>
            </a:r>
            <a:r>
              <a:rPr lang="en-US" altLang="fr-FR" dirty="0">
                <a:solidFill>
                  <a:srgbClr val="80808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US" altLang="fr-FR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/4)</a:t>
            </a:r>
          </a:p>
          <a:p>
            <a:pPr>
              <a:spcBef>
                <a:spcPts val="600"/>
              </a:spcBef>
            </a:pPr>
            <a:r>
              <a:rPr lang="en-US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fr-FR" baseline="30000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altLang="fr-FR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altLang="fr-FR" dirty="0">
                <a:solidFill>
                  <a:srgbClr val="A80039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en-US" altLang="fr-FR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US" altLang="fr-FR" baseline="30000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fr-FR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(4 v s</a:t>
            </a:r>
            <a:r>
              <a:rPr lang="en-US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altLang="fr-FR" dirty="0" smtClean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altLang="fr-FR" baseline="30000" dirty="0" smtClean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altLang="fr-FR" dirty="0" smtClean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</a:t>
            </a:r>
            <a:r>
              <a:rPr lang="en-US" altLang="fr-FR" baseline="-25000" dirty="0" smtClean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altLang="fr-FR" dirty="0" smtClean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.t</a:t>
            </a:r>
            <a:r>
              <a:rPr lang="en-US" altLang="fr-FR" baseline="30000" dirty="0" smtClean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en-US" altLang="fr-FR" baseline="30000" dirty="0">
              <a:solidFill>
                <a:srgbClr val="C40C4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39" y="4538455"/>
            <a:ext cx="1333333" cy="10380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8694" y="2040474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15 % </a:t>
            </a:r>
            <a:r>
              <a:rPr lang="en-US" dirty="0" err="1" smtClean="0">
                <a:solidFill>
                  <a:srgbClr val="808080"/>
                </a:solidFill>
                <a:latin typeface="+mn-lt"/>
                <a:cs typeface="Arial" charset="0"/>
                <a:sym typeface="Wingdings" pitchFamily="2" charset="2"/>
              </a:rPr>
              <a:t>nano</a:t>
            </a:r>
            <a:endParaRPr lang="fr-F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5" y="1768725"/>
            <a:ext cx="7062089" cy="2716188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 flipH="1">
            <a:off x="4885509" y="2107474"/>
            <a:ext cx="17417" cy="2124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5" name="ZoneTexte 10"/>
          <p:cNvSpPr txBox="1">
            <a:spLocks noChangeArrowheads="1"/>
          </p:cNvSpPr>
          <p:nvPr/>
        </p:nvSpPr>
        <p:spPr bwMode="auto">
          <a:xfrm>
            <a:off x="600075" y="1226048"/>
            <a:ext cx="854392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u="sng" dirty="0">
                <a:solidFill>
                  <a:srgbClr val="808080"/>
                </a:solidFill>
                <a:latin typeface="+mn-lt"/>
                <a:cs typeface="Times New Roman" pitchFamily="18" charset="0"/>
              </a:rPr>
              <a:t>Influence of s and v</a:t>
            </a:r>
          </a:p>
          <a:p>
            <a:pPr marL="342900" indent="-342900" eaLnBrk="0" hangingPunct="0">
              <a:defRPr/>
            </a:pPr>
            <a:r>
              <a:rPr lang="en-US" dirty="0" smtClean="0">
                <a:solidFill>
                  <a:srgbClr val="808080"/>
                </a:solidFill>
                <a:latin typeface="+mn-lt"/>
                <a:cs typeface="Times New Roman" pitchFamily="18" charset="0"/>
              </a:rPr>
              <a:t>	</a:t>
            </a:r>
            <a:endParaRPr lang="en-US" baseline="-25000" dirty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Treatment of BaTiO</a:t>
            </a:r>
            <a:r>
              <a:rPr lang="en-US" altLang="fr-FR" sz="2800" baseline="-25000" dirty="0" smtClean="0"/>
              <a:t>3</a:t>
            </a:r>
            <a:r>
              <a:rPr lang="en-US" altLang="fr-FR" sz="2800" dirty="0" smtClean="0"/>
              <a:t> powder pellets</a:t>
            </a:r>
            <a:endParaRPr altLang="fr-FR" sz="28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6041223" y="4532160"/>
            <a:ext cx="202170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fr-FR" sz="2000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fr-FR" sz="2000" baseline="30000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altLang="fr-FR" sz="2000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altLang="fr-FR" sz="2000" dirty="0">
                <a:solidFill>
                  <a:srgbClr val="A80039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en-US" altLang="fr-FR" sz="2000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US" altLang="fr-FR" sz="2000" baseline="30000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fr-FR" sz="2000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(4 v s</a:t>
            </a:r>
            <a:r>
              <a:rPr lang="en-US" altLang="fr-FR" sz="2000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4894217" y="3649584"/>
            <a:ext cx="8709" cy="6495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891941" y="2284127"/>
            <a:ext cx="0" cy="69064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77" y="2611489"/>
            <a:ext cx="1333333" cy="1038095"/>
          </a:xfrm>
          <a:prstGeom prst="rect">
            <a:avLst/>
          </a:prstGeom>
        </p:spPr>
      </p:pic>
      <p:cxnSp>
        <p:nvCxnSpPr>
          <p:cNvPr id="21" name="Connecteur droit 20"/>
          <p:cNvCxnSpPr/>
          <p:nvPr/>
        </p:nvCxnSpPr>
        <p:spPr>
          <a:xfrm flipH="1">
            <a:off x="2886892" y="2284127"/>
            <a:ext cx="1" cy="1365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891248" y="2977827"/>
            <a:ext cx="4353" cy="6013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ZoneTexte 28"/>
          <p:cNvSpPr txBox="1">
            <a:spLocks noChangeArrowheads="1"/>
          </p:cNvSpPr>
          <p:nvPr/>
        </p:nvSpPr>
        <p:spPr bwMode="auto">
          <a:xfrm>
            <a:off x="981075" y="4676775"/>
            <a:ext cx="782637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1200"/>
              </a:spcBef>
            </a:pP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same </a:t>
            </a:r>
            <a:r>
              <a:rPr lang="en-US" dirty="0" err="1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s.v</a:t>
            </a:r>
            <a:r>
              <a: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same </a:t>
            </a:r>
            <a:r>
              <a: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baseline="30000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and then same J</a:t>
            </a:r>
            <a:r>
              <a:rPr lang="en-US" baseline="30000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lang="en-US" baseline="30000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 forms of BaTiO</a:t>
            </a:r>
            <a:r>
              <a:rPr lang="en-US" altLang="fr-FR" baseline="-25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t* &gt; 0,13 </a:t>
            </a:r>
            <a:r>
              <a:rPr lang="en-US" altLang="fr-FR" dirty="0" err="1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Amorphous phase 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</a:t>
            </a:r>
            <a:r>
              <a:rPr lang="en-US" altLang="fr-FR" baseline="30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0,04 </a:t>
            </a:r>
            <a:r>
              <a:rPr lang="en-US" altLang="fr-FR" dirty="0" err="1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</a:t>
            </a:r>
            <a:endParaRPr lang="en-US" altLang="fr-FR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</a:pPr>
            <a:r>
              <a:rPr lang="en-US" altLang="fr-FR" u="sng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differences in t* limits according to v and s</a:t>
            </a:r>
            <a:endParaRPr lang="en-US" altLang="fr-FR" u="sng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Treatment of BaTiO</a:t>
            </a:r>
            <a:r>
              <a:rPr lang="en-US" altLang="fr-FR" sz="2800" baseline="-25000" dirty="0" smtClean="0"/>
              <a:t>3</a:t>
            </a:r>
            <a:r>
              <a:rPr lang="en-US" altLang="fr-FR" sz="2800" dirty="0" smtClean="0"/>
              <a:t> powder pellets</a:t>
            </a:r>
            <a:endParaRPr altLang="fr-FR" sz="2800" dirty="0" smtClean="0"/>
          </a:p>
        </p:txBody>
      </p:sp>
      <p:sp>
        <p:nvSpPr>
          <p:cNvPr id="22" name="ZoneTexte 10"/>
          <p:cNvSpPr txBox="1">
            <a:spLocks noChangeArrowheads="1"/>
          </p:cNvSpPr>
          <p:nvPr/>
        </p:nvSpPr>
        <p:spPr bwMode="auto">
          <a:xfrm>
            <a:off x="600076" y="1586592"/>
            <a:ext cx="5565593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For given P</a:t>
            </a:r>
            <a:r>
              <a:rPr lang="en-US" baseline="-25000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 and t</a:t>
            </a:r>
            <a:r>
              <a:rPr lang="en-US" baseline="30000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*</a:t>
            </a:r>
            <a:r>
              <a:rPr lang="en-US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, the thermal profile of a given point of the scanned surface will be depending on it distance to the laser beam vs time.</a:t>
            </a:r>
            <a:endParaRPr lang="en-US" sz="1600" dirty="0" smtClean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8" name="ZoneTexte 10"/>
          <p:cNvSpPr txBox="1">
            <a:spLocks noChangeArrowheads="1"/>
          </p:cNvSpPr>
          <p:nvPr/>
        </p:nvSpPr>
        <p:spPr bwMode="auto">
          <a:xfrm>
            <a:off x="600075" y="5827038"/>
            <a:ext cx="8314939" cy="5464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1800"/>
              </a:spcBef>
              <a:defRPr/>
            </a:pP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If speed is lowered and vectorisation increased, the laps of time between two close positions increases what favor cooling before reheating.</a:t>
            </a:r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606" y="2484339"/>
            <a:ext cx="3034242" cy="151925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884999" y="2639657"/>
            <a:ext cx="2160000" cy="1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884999" y="2922096"/>
            <a:ext cx="2160000" cy="1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1885136" y="3210096"/>
            <a:ext cx="2160000" cy="1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1884999" y="3492278"/>
            <a:ext cx="2160000" cy="1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1884862" y="2783657"/>
            <a:ext cx="2160000" cy="1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1884862" y="3066096"/>
            <a:ext cx="2160000" cy="1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1884999" y="3354096"/>
            <a:ext cx="2160000" cy="1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884862" y="3636278"/>
            <a:ext cx="2160000" cy="1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840291" y="299409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fr-FR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, s</a:t>
            </a:r>
            <a:r>
              <a:rPr kumimoji="0" lang="fr-FR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fr-FR" b="0" i="0" u="none" strike="noStrike" kern="1200" cap="none" spc="0" normalizeH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Organigramme : Jonction de sommaire 1"/>
          <p:cNvSpPr>
            <a:spLocks noChangeAspect="1"/>
          </p:cNvSpPr>
          <p:nvPr/>
        </p:nvSpPr>
        <p:spPr>
          <a:xfrm>
            <a:off x="2560318" y="3428987"/>
            <a:ext cx="144000" cy="1440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7" name="Groupe 66"/>
          <p:cNvGrpSpPr/>
          <p:nvPr/>
        </p:nvGrpSpPr>
        <p:grpSpPr>
          <a:xfrm>
            <a:off x="647886" y="4355236"/>
            <a:ext cx="3388404" cy="1309821"/>
            <a:chOff x="656595" y="5086758"/>
            <a:chExt cx="3388404" cy="1309821"/>
          </a:xfrm>
        </p:grpSpPr>
        <p:sp>
          <p:nvSpPr>
            <p:cNvPr id="27" name="Rectangle 26"/>
            <p:cNvSpPr/>
            <p:nvPr/>
          </p:nvSpPr>
          <p:spPr>
            <a:xfrm>
              <a:off x="1884862" y="5086758"/>
              <a:ext cx="2160000" cy="28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84862" y="5369197"/>
              <a:ext cx="2160000" cy="28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84999" y="5657197"/>
              <a:ext cx="2160000" cy="28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84862" y="5939379"/>
              <a:ext cx="2160000" cy="28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656595" y="5482179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fr-FR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2v</a:t>
              </a:r>
              <a:r>
                <a:rPr kumimoji="0" lang="fr-FR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fr-FR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, s</a:t>
              </a:r>
              <a:r>
                <a:rPr kumimoji="0" lang="fr-FR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fr-FR" b="0" i="0" u="none" strike="noStrike" kern="1200" cap="none" spc="0" normalizeH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/2</a:t>
              </a:r>
            </a:p>
          </p:txBody>
        </p:sp>
        <p:sp>
          <p:nvSpPr>
            <p:cNvPr id="52" name="Organigramme : Jonction de sommaire 51"/>
            <p:cNvSpPr>
              <a:spLocks noChangeAspect="1"/>
            </p:cNvSpPr>
            <p:nvPr/>
          </p:nvSpPr>
          <p:spPr>
            <a:xfrm>
              <a:off x="2601535" y="5874800"/>
              <a:ext cx="144000" cy="144000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2621281" y="2400513"/>
            <a:ext cx="3317965" cy="1791398"/>
            <a:chOff x="2621281" y="2313420"/>
            <a:chExt cx="3317965" cy="1791398"/>
          </a:xfrm>
        </p:grpSpPr>
        <p:cxnSp>
          <p:nvCxnSpPr>
            <p:cNvPr id="5" name="Connecteur droit avec flèche 4"/>
            <p:cNvCxnSpPr/>
            <p:nvPr/>
          </p:nvCxnSpPr>
          <p:spPr>
            <a:xfrm flipV="1">
              <a:off x="2632318" y="3529411"/>
              <a:ext cx="3306928" cy="3341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2621281" y="2313420"/>
              <a:ext cx="28455" cy="17913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e 67"/>
          <p:cNvGrpSpPr/>
          <p:nvPr/>
        </p:nvGrpSpPr>
        <p:grpSpPr>
          <a:xfrm>
            <a:off x="2637836" y="4041563"/>
            <a:ext cx="5932303" cy="1791398"/>
            <a:chOff x="2646545" y="4773085"/>
            <a:chExt cx="5932303" cy="1791398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4606" y="4904190"/>
              <a:ext cx="3034242" cy="1519255"/>
            </a:xfrm>
            <a:prstGeom prst="rect">
              <a:avLst/>
            </a:prstGeom>
          </p:spPr>
        </p:pic>
        <p:cxnSp>
          <p:nvCxnSpPr>
            <p:cNvPr id="63" name="Connecteur droit 62"/>
            <p:cNvCxnSpPr/>
            <p:nvPr/>
          </p:nvCxnSpPr>
          <p:spPr>
            <a:xfrm>
              <a:off x="2652926" y="4773085"/>
              <a:ext cx="28455" cy="17913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/>
            <p:nvPr/>
          </p:nvCxnSpPr>
          <p:spPr>
            <a:xfrm flipV="1">
              <a:off x="2646545" y="6081468"/>
              <a:ext cx="3359812" cy="3392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ZoneTexte 10"/>
          <p:cNvSpPr txBox="1">
            <a:spLocks noChangeArrowheads="1"/>
          </p:cNvSpPr>
          <p:nvPr/>
        </p:nvSpPr>
        <p:spPr bwMode="auto">
          <a:xfrm>
            <a:off x="600075" y="1226048"/>
            <a:ext cx="8543925" cy="71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u="sng" dirty="0" smtClean="0">
                <a:solidFill>
                  <a:srgbClr val="808080"/>
                </a:solidFill>
                <a:latin typeface="+mn-lt"/>
                <a:cs typeface="Times New Roman" pitchFamily="18" charset="0"/>
              </a:rPr>
              <a:t>Influence of s and v</a:t>
            </a:r>
            <a:endParaRPr lang="en-US" u="sng" dirty="0">
              <a:solidFill>
                <a:srgbClr val="808080"/>
              </a:solidFill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defRPr/>
            </a:pPr>
            <a:r>
              <a:rPr lang="en-US" dirty="0" smtClean="0">
                <a:solidFill>
                  <a:srgbClr val="808080"/>
                </a:solidFill>
                <a:latin typeface="+mn-lt"/>
                <a:cs typeface="Times New Roman" pitchFamily="18" charset="0"/>
              </a:rPr>
              <a:t>	</a:t>
            </a:r>
            <a:endParaRPr lang="en-US" baseline="-25000" dirty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63736" y="1636167"/>
            <a:ext cx="202170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fr-FR" dirty="0" smtClean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fr-FR" baseline="30000" dirty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altLang="fr-FR" dirty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altLang="fr-FR" dirty="0">
                <a:solidFill>
                  <a:srgbClr val="C40C42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en-US" altLang="fr-FR" dirty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US" altLang="fr-FR" baseline="30000" dirty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fr-FR" dirty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(4 v s</a:t>
            </a:r>
            <a:r>
              <a:rPr lang="en-US" altLang="fr-FR" dirty="0" smtClean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580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5" y="1768725"/>
            <a:ext cx="7062089" cy="2716188"/>
          </a:xfrm>
          <a:prstGeom prst="rect">
            <a:avLst/>
          </a:prstGeom>
        </p:spPr>
      </p:pic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Treatment of BaTiO</a:t>
            </a:r>
            <a:r>
              <a:rPr lang="en-US" altLang="fr-FR" sz="2800" baseline="-25000" dirty="0" smtClean="0"/>
              <a:t>3</a:t>
            </a:r>
            <a:r>
              <a:rPr lang="en-US" altLang="fr-FR" sz="2800" dirty="0" smtClean="0"/>
              <a:t> powder pellets</a:t>
            </a:r>
            <a:endParaRPr altLang="fr-FR" sz="2800" dirty="0" smtClean="0"/>
          </a:p>
        </p:txBody>
      </p:sp>
      <p:cxnSp>
        <p:nvCxnSpPr>
          <p:cNvPr id="14" name="Connecteur droit 13"/>
          <p:cNvCxnSpPr/>
          <p:nvPr/>
        </p:nvCxnSpPr>
        <p:spPr>
          <a:xfrm>
            <a:off x="1891941" y="2284127"/>
            <a:ext cx="0" cy="69064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2886892" y="2284127"/>
            <a:ext cx="1" cy="1365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891248" y="2977827"/>
            <a:ext cx="4353" cy="6013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1199080" y="3410231"/>
            <a:ext cx="249238" cy="11080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pic>
        <p:nvPicPr>
          <p:cNvPr id="20" name="Image 21" descr="\\tsclient\E\BA - 15-04-2010\8515-8-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20" y="4560665"/>
            <a:ext cx="2370137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4" descr="C:\Users\TEMP\AppData\Local\Microsoft\Windows\Temporary Internet Files\Content.Word\BA7030-5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95" y="4560665"/>
            <a:ext cx="231775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4885509" y="1741274"/>
            <a:ext cx="4020601" cy="4354726"/>
            <a:chOff x="4885509" y="1741274"/>
            <a:chExt cx="4020601" cy="4354726"/>
          </a:xfrm>
        </p:grpSpPr>
        <p:cxnSp>
          <p:nvCxnSpPr>
            <p:cNvPr id="19" name="Connecteur droit 18"/>
            <p:cNvCxnSpPr/>
            <p:nvPr/>
          </p:nvCxnSpPr>
          <p:spPr>
            <a:xfrm flipH="1">
              <a:off x="4885509" y="2107474"/>
              <a:ext cx="17417" cy="21248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3"/>
            <p:cNvCxnSpPr/>
            <p:nvPr/>
          </p:nvCxnSpPr>
          <p:spPr>
            <a:xfrm flipH="1">
              <a:off x="4894217" y="3649584"/>
              <a:ext cx="8709" cy="64956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2777" y="2611489"/>
              <a:ext cx="1333333" cy="1038095"/>
            </a:xfrm>
            <a:prstGeom prst="rect">
              <a:avLst/>
            </a:prstGeom>
          </p:spPr>
        </p:pic>
        <p:sp>
          <p:nvSpPr>
            <p:cNvPr id="24" name="ZoneTexte 10"/>
            <p:cNvSpPr txBox="1">
              <a:spLocks noChangeArrowheads="1"/>
            </p:cNvSpPr>
            <p:nvPr/>
          </p:nvSpPr>
          <p:spPr bwMode="auto">
            <a:xfrm>
              <a:off x="5406313" y="1741274"/>
              <a:ext cx="3499797" cy="43547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ts val="1800"/>
                </a:spcBef>
                <a:defRPr/>
              </a:pPr>
              <a:r>
                <a:rPr lang="en-US" dirty="0" smtClean="0">
                  <a:solidFill>
                    <a:srgbClr val="80808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High amount of glassy phase.</a:t>
              </a:r>
            </a:p>
            <a:p>
              <a:pPr eaLnBrk="0" hangingPunct="0">
                <a:spcBef>
                  <a:spcPts val="1800"/>
                </a:spcBef>
                <a:defRPr/>
              </a:pPr>
              <a:r>
                <a:rPr lang="en-US" dirty="0" smtClean="0">
                  <a:solidFill>
                    <a:srgbClr val="80808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→ </a:t>
              </a:r>
              <a:r>
                <a:rPr lang="en-US" altLang="fr-FR" dirty="0" smtClean="0">
                  <a:solidFill>
                    <a:srgbClr val="80808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Melting </a:t>
              </a:r>
              <a:r>
                <a:rPr lang="en-US" altLang="fr-FR" dirty="0">
                  <a:solidFill>
                    <a:srgbClr val="80808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</a:t>
              </a:r>
              <a:r>
                <a:rPr lang="en-US" altLang="fr-FR" dirty="0" err="1">
                  <a:solidFill>
                    <a:srgbClr val="80808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nano</a:t>
              </a:r>
              <a:r>
                <a:rPr lang="en-US" altLang="fr-FR" dirty="0">
                  <a:solidFill>
                    <a:srgbClr val="80808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fr-FR" dirty="0" smtClean="0">
                  <a:solidFill>
                    <a:srgbClr val="80808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 significant part of micro grains.</a:t>
              </a:r>
            </a:p>
            <a:p>
              <a:pPr eaLnBrk="0" hangingPunct="0">
                <a:spcBef>
                  <a:spcPts val="600"/>
                </a:spcBef>
                <a:defRPr/>
              </a:pPr>
              <a:endPara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hangingPunct="0">
                <a:spcBef>
                  <a:spcPts val="600"/>
                </a:spcBef>
                <a:defRPr/>
              </a:pPr>
              <a:endPara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hangingPunct="0">
                <a:spcBef>
                  <a:spcPts val="600"/>
                </a:spcBef>
                <a:defRPr/>
              </a:pPr>
              <a:endPara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hangingPunct="0">
                <a:spcBef>
                  <a:spcPts val="600"/>
                </a:spcBef>
                <a:defRPr/>
              </a:pPr>
              <a:endPara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hangingPunct="0">
                <a:spcBef>
                  <a:spcPts val="600"/>
                </a:spcBef>
                <a:defRPr/>
              </a:pPr>
              <a:endPara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hangingPunct="0">
                <a:spcBef>
                  <a:spcPts val="600"/>
                </a:spcBef>
                <a:defRPr/>
              </a:pPr>
              <a:r>
                <a:rPr lang="en-US" dirty="0" smtClean="0">
                  <a:solidFill>
                    <a:srgbClr val="80808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High temperature crystal form of BaTiO</a:t>
              </a:r>
              <a:r>
                <a:rPr lang="en-US" baseline="-25000" dirty="0" smtClean="0">
                  <a:solidFill>
                    <a:srgbClr val="80808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</a:t>
              </a:r>
              <a:r>
                <a:rPr lang="en-US" dirty="0" smtClean="0">
                  <a:solidFill>
                    <a:srgbClr val="80808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.</a:t>
              </a:r>
            </a:p>
            <a:p>
              <a:pPr eaLnBrk="0" hangingPunct="0">
                <a:spcBef>
                  <a:spcPts val="600"/>
                </a:spcBef>
                <a:defRPr/>
              </a:pPr>
              <a:r>
                <a:rPr lang="en-US" dirty="0" smtClean="0">
                  <a:solidFill>
                    <a:srgbClr val="80808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→ high rise in temperature of the core of the larger grains.  </a:t>
              </a:r>
              <a:r>
                <a:rPr lang="en-US" dirty="0">
                  <a:solidFill>
                    <a:srgbClr val="808080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	</a:t>
              </a:r>
            </a:p>
          </p:txBody>
        </p:sp>
        <p:sp>
          <p:nvSpPr>
            <p:cNvPr id="25" name="Ellipse 24"/>
            <p:cNvSpPr/>
            <p:nvPr/>
          </p:nvSpPr>
          <p:spPr>
            <a:xfrm>
              <a:off x="7263280" y="3224845"/>
              <a:ext cx="972000" cy="972000"/>
            </a:xfrm>
            <a:prstGeom prst="ellipse">
              <a:avLst/>
            </a:prstGeom>
            <a:gradFill flip="none" rotWithShape="1">
              <a:gsLst>
                <a:gs pos="49000">
                  <a:srgbClr val="FF6D00"/>
                </a:gs>
                <a:gs pos="0">
                  <a:schemeClr val="accent1"/>
                </a:gs>
                <a:gs pos="13000">
                  <a:srgbClr val="FFC000"/>
                </a:gs>
                <a:gs pos="76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6208608" y="3649584"/>
              <a:ext cx="203729" cy="20533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6000">
                  <a:srgbClr val="FFC000"/>
                </a:gs>
                <a:gs pos="2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ZoneTexte 10"/>
          <p:cNvSpPr txBox="1">
            <a:spLocks noChangeArrowheads="1"/>
          </p:cNvSpPr>
          <p:nvPr/>
        </p:nvSpPr>
        <p:spPr bwMode="auto">
          <a:xfrm>
            <a:off x="600075" y="1226048"/>
            <a:ext cx="854392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u="sng" dirty="0">
                <a:solidFill>
                  <a:srgbClr val="808080"/>
                </a:solidFill>
                <a:latin typeface="+mn-lt"/>
                <a:cs typeface="Times New Roman" pitchFamily="18" charset="0"/>
              </a:rPr>
              <a:t>Influence of s and v</a:t>
            </a:r>
          </a:p>
          <a:p>
            <a:pPr marL="342900" indent="-342900" eaLnBrk="0" hangingPunct="0">
              <a:defRPr/>
            </a:pPr>
            <a:r>
              <a:rPr lang="en-US" dirty="0" smtClean="0">
                <a:solidFill>
                  <a:srgbClr val="808080"/>
                </a:solidFill>
                <a:latin typeface="+mn-lt"/>
                <a:cs typeface="Times New Roman" pitchFamily="18" charset="0"/>
              </a:rPr>
              <a:t>	</a:t>
            </a:r>
            <a:endParaRPr lang="en-US" baseline="-25000" dirty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5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5" y="1768725"/>
            <a:ext cx="7062089" cy="2716188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 flipH="1">
            <a:off x="4885509" y="2107474"/>
            <a:ext cx="17417" cy="2124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Treatment of BaTiO</a:t>
            </a:r>
            <a:r>
              <a:rPr lang="en-US" altLang="fr-FR" sz="2800" baseline="-25000" dirty="0" smtClean="0"/>
              <a:t>3</a:t>
            </a:r>
            <a:r>
              <a:rPr lang="en-US" altLang="fr-FR" sz="2800" dirty="0" smtClean="0"/>
              <a:t> powder pellets</a:t>
            </a:r>
            <a:endParaRPr altLang="fr-FR" sz="2800" dirty="0" smtClean="0"/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4894217" y="3649584"/>
            <a:ext cx="8709" cy="6495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891941" y="2284127"/>
            <a:ext cx="0" cy="69064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2886892" y="2284127"/>
            <a:ext cx="1" cy="1365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891248" y="2977827"/>
            <a:ext cx="4353" cy="6013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Image 28" descr="\\tsclient\E\BA 26-07-2010\8515R9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95" y="4636357"/>
            <a:ext cx="241141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25" descr="\\tsclient\E\BA 26-07-2010\8515R9B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20" y="4636357"/>
            <a:ext cx="2411412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llipse 22"/>
          <p:cNvSpPr/>
          <p:nvPr/>
        </p:nvSpPr>
        <p:spPr>
          <a:xfrm>
            <a:off x="4760890" y="3410231"/>
            <a:ext cx="249238" cy="11080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5406313" y="1741274"/>
            <a:ext cx="3499797" cy="4354726"/>
            <a:chOff x="5406313" y="1741274"/>
            <a:chExt cx="3499797" cy="4354726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2777" y="2611489"/>
              <a:ext cx="1333333" cy="1038095"/>
            </a:xfrm>
            <a:prstGeom prst="rect">
              <a:avLst/>
            </a:prstGeom>
          </p:spPr>
        </p:pic>
        <p:sp>
          <p:nvSpPr>
            <p:cNvPr id="24" name="ZoneTexte 10"/>
            <p:cNvSpPr txBox="1">
              <a:spLocks noChangeArrowheads="1"/>
            </p:cNvSpPr>
            <p:nvPr/>
          </p:nvSpPr>
          <p:spPr bwMode="auto">
            <a:xfrm>
              <a:off x="5406313" y="1741274"/>
              <a:ext cx="3499797" cy="43547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ts val="1800"/>
                </a:spcBef>
                <a:defRPr/>
              </a:pPr>
              <a:r>
                <a:rPr lang="en-US" dirty="0">
                  <a:solidFill>
                    <a:srgbClr val="80808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Low amount of </a:t>
              </a:r>
              <a:r>
                <a:rPr lang="en-US" dirty="0" smtClean="0">
                  <a:solidFill>
                    <a:srgbClr val="80808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glass phase.</a:t>
              </a:r>
              <a:endPara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hangingPunct="0">
                <a:spcBef>
                  <a:spcPts val="1800"/>
                </a:spcBef>
                <a:defRPr/>
              </a:pPr>
              <a:r>
                <a:rPr lang="en-US" dirty="0">
                  <a:solidFill>
                    <a:srgbClr val="80808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→ </a:t>
              </a:r>
              <a:r>
                <a:rPr lang="en-US" altLang="fr-FR" dirty="0">
                  <a:solidFill>
                    <a:srgbClr val="80808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Melting of </a:t>
              </a:r>
              <a:r>
                <a:rPr lang="en-US" altLang="fr-FR" dirty="0" err="1">
                  <a:solidFill>
                    <a:srgbClr val="80808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nano</a:t>
              </a:r>
              <a:r>
                <a:rPr lang="en-US" altLang="fr-FR" dirty="0">
                  <a:solidFill>
                    <a:srgbClr val="80808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grains ?</a:t>
              </a:r>
            </a:p>
            <a:p>
              <a:pPr eaLnBrk="0" hangingPunct="0">
                <a:spcBef>
                  <a:spcPts val="600"/>
                </a:spcBef>
                <a:defRPr/>
              </a:pPr>
              <a:endPara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hangingPunct="0">
                <a:spcBef>
                  <a:spcPts val="600"/>
                </a:spcBef>
                <a:defRPr/>
              </a:pPr>
              <a:endPara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hangingPunct="0">
                <a:spcBef>
                  <a:spcPts val="600"/>
                </a:spcBef>
                <a:defRPr/>
              </a:pPr>
              <a:endPara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hangingPunct="0">
                <a:spcBef>
                  <a:spcPts val="600"/>
                </a:spcBef>
                <a:defRPr/>
              </a:pPr>
              <a:endPara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hangingPunct="0">
                <a:spcBef>
                  <a:spcPts val="600"/>
                </a:spcBef>
                <a:defRPr/>
              </a:pPr>
              <a:r>
                <a:rPr lang="en-US" dirty="0" smtClean="0">
                  <a:solidFill>
                    <a:srgbClr val="80808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Low temperature crystal form of BaTiO</a:t>
              </a:r>
              <a:r>
                <a:rPr lang="en-US" baseline="-25000" dirty="0" smtClean="0">
                  <a:solidFill>
                    <a:srgbClr val="80808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</a:t>
              </a:r>
              <a:r>
                <a:rPr lang="en-US" dirty="0">
                  <a:solidFill>
                    <a:srgbClr val="80808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and </a:t>
              </a:r>
              <a:r>
                <a:rPr lang="en-US" dirty="0" smtClean="0">
                  <a:solidFill>
                    <a:srgbClr val="80808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weak </a:t>
              </a:r>
              <a:r>
                <a:rPr lang="en-US" dirty="0">
                  <a:solidFill>
                    <a:srgbClr val="80808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grain growth of the </a:t>
              </a:r>
              <a:r>
                <a:rPr lang="en-US" dirty="0" err="1">
                  <a:solidFill>
                    <a:srgbClr val="80808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unmelted</a:t>
              </a:r>
              <a:r>
                <a:rPr lang="en-US" dirty="0">
                  <a:solidFill>
                    <a:srgbClr val="80808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rgbClr val="80808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grains.</a:t>
              </a:r>
              <a:endPara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hangingPunct="0">
                <a:spcBef>
                  <a:spcPts val="600"/>
                </a:spcBef>
                <a:defRPr/>
              </a:pPr>
              <a:r>
                <a:rPr lang="en-US" dirty="0" smtClean="0">
                  <a:solidFill>
                    <a:srgbClr val="80808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→ limited elevation of temperature of the core of the larger grains.  </a:t>
              </a:r>
              <a:r>
                <a:rPr lang="en-US" dirty="0">
                  <a:solidFill>
                    <a:srgbClr val="808080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	</a:t>
              </a:r>
            </a:p>
          </p:txBody>
        </p:sp>
        <p:sp>
          <p:nvSpPr>
            <p:cNvPr id="25" name="Ellipse 24"/>
            <p:cNvSpPr/>
            <p:nvPr/>
          </p:nvSpPr>
          <p:spPr>
            <a:xfrm>
              <a:off x="7423622" y="2744836"/>
              <a:ext cx="972000" cy="972000"/>
            </a:xfrm>
            <a:prstGeom prst="ellipse">
              <a:avLst/>
            </a:prstGeom>
            <a:gradFill flip="none" rotWithShape="1">
              <a:gsLst>
                <a:gs pos="75000">
                  <a:srgbClr val="FF6D00"/>
                </a:gs>
                <a:gs pos="0">
                  <a:schemeClr val="accent1"/>
                </a:gs>
                <a:gs pos="39000">
                  <a:srgbClr val="FFC000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6313111" y="3126819"/>
              <a:ext cx="203729" cy="20533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6000">
                  <a:srgbClr val="FFC000"/>
                </a:gs>
                <a:gs pos="2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0"/>
          <p:cNvSpPr txBox="1">
            <a:spLocks noChangeArrowheads="1"/>
          </p:cNvSpPr>
          <p:nvPr/>
        </p:nvSpPr>
        <p:spPr bwMode="auto">
          <a:xfrm>
            <a:off x="600075" y="1226048"/>
            <a:ext cx="854392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u="sng" dirty="0">
                <a:solidFill>
                  <a:srgbClr val="808080"/>
                </a:solidFill>
                <a:latin typeface="+mn-lt"/>
                <a:cs typeface="Times New Roman" pitchFamily="18" charset="0"/>
              </a:rPr>
              <a:t>Influence of s and v</a:t>
            </a:r>
          </a:p>
          <a:p>
            <a:pPr marL="342900" indent="-342900" eaLnBrk="0" hangingPunct="0">
              <a:defRPr/>
            </a:pPr>
            <a:r>
              <a:rPr lang="en-US" dirty="0" smtClean="0">
                <a:solidFill>
                  <a:srgbClr val="808080"/>
                </a:solidFill>
                <a:latin typeface="+mn-lt"/>
                <a:cs typeface="Times New Roman" pitchFamily="18" charset="0"/>
              </a:rPr>
              <a:t>	</a:t>
            </a:r>
            <a:endParaRPr lang="en-US" baseline="-25000" dirty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0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7345"/>
            <a:ext cx="5687703" cy="4836393"/>
          </a:xfrm>
        </p:spPr>
        <p:txBody>
          <a:bodyPr/>
          <a:lstStyle/>
          <a:p>
            <a:pPr marL="0" indent="0" algn="just">
              <a:spcBef>
                <a:spcPts val="1200"/>
              </a:spcBef>
            </a:pPr>
            <a:r>
              <a:rPr lang="en-US" altLang="fr-FR" sz="1800" dirty="0" smtClean="0">
                <a:cs typeface="Arial" panose="020B0604020202020204" pitchFamily="34" charset="0"/>
              </a:rPr>
              <a:t>Ceramic materials </a:t>
            </a:r>
            <a:r>
              <a:rPr lang="en-US" altLang="fr-FR" sz="1800" dirty="0">
                <a:cs typeface="Arial" panose="020B0604020202020204" pitchFamily="34" charset="0"/>
              </a:rPr>
              <a:t>are the functional materials of a large number of </a:t>
            </a:r>
            <a:r>
              <a:rPr lang="en-US" altLang="fr-FR" sz="1800" dirty="0" smtClean="0">
                <a:cs typeface="Arial" panose="020B0604020202020204" pitchFamily="34" charset="0"/>
              </a:rPr>
              <a:t>electronic components.</a:t>
            </a:r>
            <a:endParaRPr lang="en-US" altLang="fr-FR" sz="1800" dirty="0"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</a:pPr>
            <a:r>
              <a:rPr lang="en-US" altLang="fr-FR" sz="1800" dirty="0" smtClean="0">
                <a:cs typeface="Arial" panose="020B0604020202020204" pitchFamily="34" charset="0"/>
              </a:rPr>
              <a:t>Complexes devices are composed of superimposed layers (conductors, semi-conductors, dielectrics, …) directly bounded over an insulating substrate.</a:t>
            </a:r>
          </a:p>
          <a:p>
            <a:pPr marL="0" indent="0" algn="just">
              <a:spcBef>
                <a:spcPts val="600"/>
              </a:spcBef>
            </a:pPr>
            <a:r>
              <a:rPr lang="en-US" altLang="fr-FR" sz="1800" dirty="0" smtClean="0">
                <a:cs typeface="Arial" panose="020B0604020202020204" pitchFamily="34" charset="0"/>
              </a:rPr>
              <a:t>Processing such devices requires numerous deposition / firing steps :</a:t>
            </a:r>
          </a:p>
          <a:p>
            <a:pPr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fr-FR" sz="1800" dirty="0" smtClean="0">
                <a:cs typeface="Arial" panose="020B0604020202020204" pitchFamily="34" charset="0"/>
              </a:rPr>
              <a:t>Time and energy consumption</a:t>
            </a:r>
          </a:p>
          <a:p>
            <a:pPr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fr-FR" sz="1800" dirty="0" smtClean="0">
                <a:cs typeface="Arial" panose="020B0604020202020204" pitchFamily="34" charset="0"/>
              </a:rPr>
              <a:t>Firing conditions must be compatible with thermal stability of all already deposited materials.</a:t>
            </a:r>
          </a:p>
          <a:p>
            <a:pPr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fr-FR" sz="1800" dirty="0" smtClean="0">
                <a:cs typeface="Arial" panose="020B0604020202020204" pitchFamily="34" charset="0"/>
              </a:rPr>
              <a:t>Compromises in terms of compositions and final microstructure and properties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3501A7-7218-4854-8280-98BDD05BEFD4}" type="slidenum">
              <a:rPr lang="fr-BE" altLang="fr-FR">
                <a:latin typeface="Calibri" panose="020F0502020204030204" pitchFamily="34" charset="0"/>
              </a:rPr>
              <a:pPr eaLnBrk="1" hangingPunct="1"/>
              <a:t>2</a:t>
            </a:fld>
            <a:endParaRPr lang="fr-BE" altLang="fr-FR">
              <a:latin typeface="Calibri" panose="020F0502020204030204" pitchFamily="34" charset="0"/>
            </a:endParaRPr>
          </a:p>
        </p:txBody>
      </p:sp>
      <p:sp>
        <p:nvSpPr>
          <p:cNvPr id="7" name="Cube 6"/>
          <p:cNvSpPr/>
          <p:nvPr/>
        </p:nvSpPr>
        <p:spPr bwMode="auto">
          <a:xfrm>
            <a:off x="709452" y="5316994"/>
            <a:ext cx="2997200" cy="866775"/>
          </a:xfrm>
          <a:prstGeom prst="cube">
            <a:avLst>
              <a:gd name="adj" fmla="val 8862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8" name="Cube 7"/>
          <p:cNvSpPr/>
          <p:nvPr/>
        </p:nvSpPr>
        <p:spPr bwMode="auto">
          <a:xfrm>
            <a:off x="1293485" y="5510558"/>
            <a:ext cx="1955578" cy="349695"/>
          </a:xfrm>
          <a:prstGeom prst="cube">
            <a:avLst>
              <a:gd name="adj" fmla="val 8974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9" name="Cube 8"/>
          <p:cNvSpPr/>
          <p:nvPr/>
        </p:nvSpPr>
        <p:spPr bwMode="auto">
          <a:xfrm>
            <a:off x="1303177" y="5429707"/>
            <a:ext cx="1511301" cy="395287"/>
          </a:xfrm>
          <a:prstGeom prst="cube">
            <a:avLst>
              <a:gd name="adj" fmla="val 8079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0" name="Cube 9"/>
          <p:cNvSpPr/>
          <p:nvPr/>
        </p:nvSpPr>
        <p:spPr bwMode="auto">
          <a:xfrm>
            <a:off x="1148559" y="5400686"/>
            <a:ext cx="1668943" cy="349695"/>
          </a:xfrm>
          <a:prstGeom prst="cube">
            <a:avLst>
              <a:gd name="adj" fmla="val 8974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184239" y="5061276"/>
            <a:ext cx="1791494" cy="4652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2612319" y="5502899"/>
            <a:ext cx="1446212" cy="201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8"/>
          <p:cNvSpPr txBox="1">
            <a:spLocks noChangeArrowheads="1"/>
          </p:cNvSpPr>
          <p:nvPr/>
        </p:nvSpPr>
        <p:spPr bwMode="auto">
          <a:xfrm>
            <a:off x="3975733" y="4825532"/>
            <a:ext cx="199866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fr-FR" sz="12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conductors</a:t>
            </a:r>
            <a:endParaRPr lang="en-US" altLang="fr-FR" sz="1200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26"/>
          <p:cNvSpPr txBox="1">
            <a:spLocks noChangeArrowheads="1"/>
          </p:cNvSpPr>
          <p:nvPr/>
        </p:nvSpPr>
        <p:spPr bwMode="auto">
          <a:xfrm>
            <a:off x="4067429" y="5352968"/>
            <a:ext cx="19986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fr-FR" sz="12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 </a:t>
            </a:r>
            <a:r>
              <a:rPr lang="en-US" altLang="fr-FR" sz="12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layer</a:t>
            </a:r>
            <a:endParaRPr lang="en-US" altLang="fr-FR" sz="1200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2987202" y="5061276"/>
            <a:ext cx="988531" cy="4652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30"/>
          <p:cNvSpPr txBox="1">
            <a:spLocks noChangeArrowheads="1"/>
          </p:cNvSpPr>
          <p:nvPr/>
        </p:nvSpPr>
        <p:spPr bwMode="auto">
          <a:xfrm>
            <a:off x="3522502" y="5782132"/>
            <a:ext cx="19986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fr-FR" sz="12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Substrate</a:t>
            </a:r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2330289" y="6032957"/>
            <a:ext cx="1225550" cy="84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2"/>
          <p:cNvSpPr>
            <a:spLocks noGrp="1"/>
          </p:cNvSpPr>
          <p:nvPr>
            <p:ph type="title"/>
          </p:nvPr>
        </p:nvSpPr>
        <p:spPr>
          <a:xfrm>
            <a:off x="457200" y="83044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Context</a:t>
            </a:r>
            <a:endParaRPr altLang="fr-FR" sz="2800" dirty="0" smtClean="0"/>
          </a:p>
        </p:txBody>
      </p:sp>
      <p:grpSp>
        <p:nvGrpSpPr>
          <p:cNvPr id="22" name="Groupe 21"/>
          <p:cNvGrpSpPr/>
          <p:nvPr/>
        </p:nvGrpSpPr>
        <p:grpSpPr>
          <a:xfrm>
            <a:off x="6554709" y="1394233"/>
            <a:ext cx="2755899" cy="2809591"/>
            <a:chOff x="5966234" y="1303699"/>
            <a:chExt cx="2755899" cy="2809591"/>
          </a:xfrm>
        </p:grpSpPr>
        <p:sp>
          <p:nvSpPr>
            <p:cNvPr id="23" name="ZoneTexte 22"/>
            <p:cNvSpPr txBox="1"/>
            <p:nvPr/>
          </p:nvSpPr>
          <p:spPr>
            <a:xfrm>
              <a:off x="5966234" y="1303699"/>
              <a:ext cx="1828800" cy="3168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>
              <a:noAutofit/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sz="1600" b="0" i="0" u="none" strike="noStrike" kern="1200" cap="none" spc="0" normalizeH="0" baseline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Substrate cleaning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5966234" y="1981200"/>
              <a:ext cx="1828800" cy="3168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>
              <a:noAutofit/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sz="1600" b="0" i="0" u="none" strike="noStrike" kern="1200" cap="none" spc="0" normalizeH="0" baseline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Ink serigraphy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966234" y="2586273"/>
              <a:ext cx="1828800" cy="3168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>
              <a:noAutofit/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sz="1600" b="0" i="0" u="none" strike="noStrike" kern="1200" cap="none" spc="0" normalizeH="0" baseline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Drying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966234" y="3191346"/>
              <a:ext cx="1828800" cy="3168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>
              <a:noAutofit/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sz="1600" b="0" i="0" u="none" strike="noStrike" kern="1200" cap="none" spc="0" normalizeH="0" baseline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Firing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966234" y="3796419"/>
              <a:ext cx="1828800" cy="3168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>
              <a:noAutofit/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sz="1600" b="0" i="0" u="none" strike="noStrike" kern="1200" cap="none" spc="0" normalizeH="0" baseline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Final component</a:t>
              </a:r>
            </a:p>
          </p:txBody>
        </p:sp>
        <p:cxnSp>
          <p:nvCxnSpPr>
            <p:cNvPr id="28" name="Connecteur en angle 27"/>
            <p:cNvCxnSpPr>
              <a:stCxn id="26" idx="3"/>
              <a:endCxn id="24" idx="3"/>
            </p:cNvCxnSpPr>
            <p:nvPr/>
          </p:nvCxnSpPr>
          <p:spPr>
            <a:xfrm flipV="1">
              <a:off x="7795034" y="2139636"/>
              <a:ext cx="12700" cy="1210146"/>
            </a:xfrm>
            <a:prstGeom prst="bentConnector3">
              <a:avLst>
                <a:gd name="adj1" fmla="val 294059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>
              <a:stCxn id="23" idx="2"/>
              <a:endCxn id="24" idx="0"/>
            </p:cNvCxnSpPr>
            <p:nvPr/>
          </p:nvCxnSpPr>
          <p:spPr>
            <a:xfrm>
              <a:off x="6880634" y="1620570"/>
              <a:ext cx="0" cy="3606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>
              <a:stCxn id="24" idx="2"/>
              <a:endCxn id="25" idx="0"/>
            </p:cNvCxnSpPr>
            <p:nvPr/>
          </p:nvCxnSpPr>
          <p:spPr>
            <a:xfrm>
              <a:off x="6880634" y="2298071"/>
              <a:ext cx="0" cy="2882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>
              <a:stCxn id="25" idx="2"/>
              <a:endCxn id="26" idx="0"/>
            </p:cNvCxnSpPr>
            <p:nvPr/>
          </p:nvCxnSpPr>
          <p:spPr>
            <a:xfrm>
              <a:off x="6880634" y="2903144"/>
              <a:ext cx="0" cy="2882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>
              <a:stCxn id="26" idx="2"/>
              <a:endCxn id="27" idx="0"/>
            </p:cNvCxnSpPr>
            <p:nvPr/>
          </p:nvCxnSpPr>
          <p:spPr>
            <a:xfrm>
              <a:off x="6880634" y="3508217"/>
              <a:ext cx="0" cy="2882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8124604" y="2558358"/>
              <a:ext cx="597529" cy="488887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fr-FR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x n</a:t>
              </a: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90" y="4387348"/>
            <a:ext cx="2275360" cy="210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8"/>
          <p:cNvSpPr txBox="1">
            <a:spLocks noChangeArrowheads="1"/>
          </p:cNvSpPr>
          <p:nvPr/>
        </p:nvSpPr>
        <p:spPr bwMode="auto">
          <a:xfrm>
            <a:off x="349608" y="5605090"/>
            <a:ext cx="80422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&lt; </a:t>
            </a:r>
            <a:r>
              <a:rPr lang="en-US" altLang="fr-FR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 mm/s	</a:t>
            </a:r>
            <a:r>
              <a:rPr lang="en-US" altLang="fr-FR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glassy surface.</a:t>
            </a:r>
          </a:p>
          <a:p>
            <a:r>
              <a:rPr lang="en-US" altLang="fr-FR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fr-FR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→ </a:t>
            </a:r>
            <a:r>
              <a:rPr lang="en-US" altLang="fr-FR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melting of a </a:t>
            </a:r>
            <a:r>
              <a:rPr lang="en-US" altLang="fr-FR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part </a:t>
            </a:r>
            <a:r>
              <a:rPr lang="en-US" altLang="fr-FR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US" altLang="fr-FR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grains.</a:t>
            </a:r>
            <a:endParaRPr lang="en-US" altLang="fr-FR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fr-FR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altLang="fr-FR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altLang="fr-FR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</a:t>
            </a:r>
            <a:r>
              <a:rPr lang="en-US" altLang="fr-FR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transformation and growth </a:t>
            </a:r>
            <a:r>
              <a:rPr lang="en-US" altLang="fr-FR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altLang="fr-FR" b="1" dirty="0" err="1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unmelted</a:t>
            </a:r>
            <a:r>
              <a:rPr lang="en-US" altLang="fr-FR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grains.</a:t>
            </a:r>
            <a:endParaRPr lang="en-US" altLang="fr-FR" sz="20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8" y="2034255"/>
            <a:ext cx="7644229" cy="2190292"/>
          </a:xfrm>
          <a:prstGeom prst="rect">
            <a:avLst/>
          </a:prstGeom>
        </p:spPr>
      </p:pic>
      <p:sp>
        <p:nvSpPr>
          <p:cNvPr id="28" name="ZoneTexte 10"/>
          <p:cNvSpPr txBox="1">
            <a:spLocks noChangeArrowheads="1"/>
          </p:cNvSpPr>
          <p:nvPr/>
        </p:nvSpPr>
        <p:spPr bwMode="auto">
          <a:xfrm>
            <a:off x="600075" y="1584475"/>
            <a:ext cx="854392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Comparison </a:t>
            </a:r>
            <a:r>
              <a: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mix micro + </a:t>
            </a:r>
            <a:r>
              <a:rPr lang="en-US" dirty="0" err="1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nano</a:t>
            </a:r>
            <a:r>
              <a: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/ pure </a:t>
            </a: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micro</a:t>
            </a:r>
            <a:endParaRPr lang="en-US" baseline="-25000" dirty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3015" name="ZoneTexte 28"/>
          <p:cNvSpPr txBox="1">
            <a:spLocks noChangeArrowheads="1"/>
          </p:cNvSpPr>
          <p:nvPr/>
        </p:nvSpPr>
        <p:spPr bwMode="auto">
          <a:xfrm>
            <a:off x="2347290" y="2636177"/>
            <a:ext cx="5975894" cy="44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16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weak </a:t>
            </a:r>
            <a:r>
              <a:rPr lang="en-US" altLang="fr-FR" sz="16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cohesion of </a:t>
            </a:r>
            <a:r>
              <a:rPr lang="en-US" altLang="fr-FR" sz="1600" b="1" dirty="0" err="1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sanned</a:t>
            </a:r>
            <a:r>
              <a:rPr lang="en-US" altLang="fr-FR" sz="16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surfaces </a:t>
            </a:r>
            <a:r>
              <a:rPr lang="en-US" altLang="fr-FR" sz="16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altLang="fr-FR" sz="16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US" altLang="fr-FR" sz="16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200 </a:t>
            </a:r>
            <a:r>
              <a:rPr lang="en-US" altLang="fr-FR" sz="16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mm/s</a:t>
            </a:r>
            <a:endParaRPr lang="en-US" altLang="fr-FR" sz="16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fr-FR" sz="16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5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Treatment of BaTiO</a:t>
            </a:r>
            <a:r>
              <a:rPr lang="en-US" altLang="fr-FR" sz="2800" baseline="-25000" dirty="0" smtClean="0"/>
              <a:t>3</a:t>
            </a:r>
            <a:r>
              <a:rPr lang="en-US" altLang="fr-FR" sz="2800" dirty="0" smtClean="0"/>
              <a:t> powder pellets</a:t>
            </a:r>
            <a:endParaRPr altLang="fr-FR" sz="2800" dirty="0" smtClean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529" y="2024313"/>
            <a:ext cx="1191290" cy="927504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9" t="35979" r="37039" b="56763"/>
          <a:stretch>
            <a:fillRect/>
          </a:stretch>
        </p:blipFill>
        <p:spPr bwMode="auto">
          <a:xfrm>
            <a:off x="1514613" y="4219013"/>
            <a:ext cx="1397794" cy="130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86" descr="\\tsclient\E\BA - 12-07-2010\MIC1D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33" y="4235881"/>
            <a:ext cx="1913992" cy="135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85" descr="\\tsclient\E\BA - 12-07-2010\MIC1A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53" y="4234489"/>
            <a:ext cx="1893885" cy="132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0"/>
          <p:cNvSpPr txBox="1">
            <a:spLocks noChangeArrowheads="1"/>
          </p:cNvSpPr>
          <p:nvPr/>
        </p:nvSpPr>
        <p:spPr bwMode="auto">
          <a:xfrm>
            <a:off x="600075" y="1226048"/>
            <a:ext cx="8543925" cy="71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u="sng" dirty="0" smtClean="0">
                <a:solidFill>
                  <a:srgbClr val="808080"/>
                </a:solidFill>
                <a:latin typeface="+mn-lt"/>
                <a:cs typeface="Times New Roman" pitchFamily="18" charset="0"/>
              </a:rPr>
              <a:t>Influence of s and v</a:t>
            </a:r>
            <a:endParaRPr lang="en-US" u="sng" dirty="0">
              <a:solidFill>
                <a:srgbClr val="808080"/>
              </a:solidFill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defRPr/>
            </a:pPr>
            <a:r>
              <a:rPr lang="en-US" dirty="0" smtClean="0">
                <a:solidFill>
                  <a:srgbClr val="808080"/>
                </a:solidFill>
                <a:latin typeface="+mn-lt"/>
                <a:cs typeface="Times New Roman" pitchFamily="18" charset="0"/>
              </a:rPr>
              <a:t>	</a:t>
            </a:r>
            <a:endParaRPr lang="en-US" baseline="-25000" dirty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Treatment of BaTiO</a:t>
            </a:r>
            <a:r>
              <a:rPr lang="en-US" altLang="fr-FR" sz="2800" baseline="-25000" dirty="0" smtClean="0"/>
              <a:t>3</a:t>
            </a:r>
            <a:r>
              <a:rPr lang="en-US" altLang="fr-FR" sz="2800" dirty="0" smtClean="0"/>
              <a:t> powder pellets</a:t>
            </a:r>
            <a:endParaRPr altLang="fr-FR" sz="2800" dirty="0" smtClean="0"/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860425" y="4807402"/>
            <a:ext cx="7826375" cy="96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1200"/>
              </a:spcBef>
            </a:pP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Higher t* limits if P</a:t>
            </a:r>
            <a:r>
              <a:rPr lang="en-US" baseline="-25000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decreases from 100 % down 95% and 90%.</a:t>
            </a:r>
          </a:p>
          <a:p>
            <a:pPr marL="0" indent="0">
              <a:spcBef>
                <a:spcPts val="1200"/>
              </a:spcBef>
            </a:pP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However, no cohesion of scanned surface if P &lt; 90 % (P</a:t>
            </a:r>
            <a:r>
              <a:rPr lang="en-US" baseline="-25000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= 1,3 10</a:t>
            </a:r>
            <a:r>
              <a:rPr lang="en-US" baseline="30000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W/cm</a:t>
            </a:r>
            <a:r>
              <a:rPr lang="en-US" baseline="30000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marL="0" indent="0">
              <a:spcBef>
                <a:spcPts val="1200"/>
              </a:spcBef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the increase in t* thorough a decrease in s doesn't compensate the decreased in P</a:t>
            </a:r>
            <a:r>
              <a:rPr lang="en-US" altLang="fr-FR" baseline="-25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(a </a:t>
            </a:r>
            <a:r>
              <a:rPr lang="en-US" altLang="fr-FR" dirty="0" err="1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cte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J* is not sufficient to lead to a same result).</a:t>
            </a:r>
          </a:p>
          <a:p>
            <a:pPr marL="0" indent="0">
              <a:spcBef>
                <a:spcPts val="1200"/>
              </a:spcBef>
            </a:pPr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5" y="2029726"/>
            <a:ext cx="6637655" cy="2700062"/>
          </a:xfrm>
          <a:prstGeom prst="rect">
            <a:avLst/>
          </a:prstGeom>
        </p:spPr>
      </p:pic>
      <p:sp>
        <p:nvSpPr>
          <p:cNvPr id="22" name="ZoneTexte 10"/>
          <p:cNvSpPr txBox="1">
            <a:spLocks noChangeArrowheads="1"/>
          </p:cNvSpPr>
          <p:nvPr/>
        </p:nvSpPr>
        <p:spPr bwMode="auto">
          <a:xfrm>
            <a:off x="600075" y="1238250"/>
            <a:ext cx="854392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u="sng" dirty="0" smtClean="0">
                <a:solidFill>
                  <a:srgbClr val="808080"/>
                </a:solidFill>
                <a:latin typeface="+mn-lt"/>
                <a:cs typeface="Times New Roman" pitchFamily="18" charset="0"/>
              </a:rPr>
              <a:t>Influence of P and s</a:t>
            </a:r>
          </a:p>
          <a:p>
            <a:pPr marL="342900" indent="-342900" eaLnBrk="0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v = 10 µm</a:t>
            </a:r>
            <a:endParaRPr lang="en-US" dirty="0" smtClean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63736" y="1401032"/>
            <a:ext cx="2021704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r-FR" dirty="0" smtClean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altLang="fr-FR" baseline="-25000" dirty="0" smtClean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altLang="fr-FR" dirty="0" smtClean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P / (</a:t>
            </a:r>
            <a:r>
              <a:rPr lang="en-US" altLang="fr-FR" dirty="0">
                <a:solidFill>
                  <a:srgbClr val="C40C42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altLang="fr-FR" dirty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US" altLang="fr-FR" baseline="30000" dirty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fr-FR" dirty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/4)</a:t>
            </a:r>
          </a:p>
          <a:p>
            <a:pPr>
              <a:spcBef>
                <a:spcPts val="600"/>
              </a:spcBef>
            </a:pPr>
            <a:r>
              <a:rPr lang="en-US" altLang="fr-FR" dirty="0" smtClean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fr-FR" baseline="30000" dirty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altLang="fr-FR" dirty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altLang="fr-FR" dirty="0">
                <a:solidFill>
                  <a:srgbClr val="C40C42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en-US" altLang="fr-FR" dirty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US" altLang="fr-FR" baseline="30000" dirty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fr-FR" dirty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(4 v s</a:t>
            </a:r>
            <a:r>
              <a:rPr lang="en-US" altLang="fr-FR" dirty="0" smtClean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altLang="fr-FR" dirty="0" smtClean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altLang="fr-FR" baseline="30000" dirty="0" smtClean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altLang="fr-FR" dirty="0" smtClean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</a:t>
            </a:r>
            <a:r>
              <a:rPr lang="en-US" altLang="fr-FR" baseline="-25000" dirty="0" smtClean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altLang="fr-FR" dirty="0" smtClean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.t</a:t>
            </a:r>
            <a:r>
              <a:rPr lang="en-US" altLang="fr-FR" baseline="30000" dirty="0" smtClean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en-US" altLang="fr-FR" baseline="30000" dirty="0">
              <a:solidFill>
                <a:srgbClr val="C40C4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Treatment of BaTiO</a:t>
            </a:r>
            <a:r>
              <a:rPr lang="en-US" altLang="fr-FR" sz="2800" baseline="-25000" dirty="0" smtClean="0"/>
              <a:t>3</a:t>
            </a:r>
            <a:r>
              <a:rPr lang="en-US" altLang="fr-FR" sz="2800" dirty="0" smtClean="0"/>
              <a:t> powder pellets</a:t>
            </a:r>
            <a:endParaRPr altLang="fr-FR" sz="2800" dirty="0" smtClean="0"/>
          </a:p>
        </p:txBody>
      </p:sp>
      <p:sp>
        <p:nvSpPr>
          <p:cNvPr id="22" name="ZoneTexte 10"/>
          <p:cNvSpPr txBox="1">
            <a:spLocks noChangeArrowheads="1"/>
          </p:cNvSpPr>
          <p:nvPr/>
        </p:nvSpPr>
        <p:spPr bwMode="auto">
          <a:xfrm>
            <a:off x="600076" y="1238250"/>
            <a:ext cx="8159364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u="sng" dirty="0" smtClean="0">
                <a:solidFill>
                  <a:srgbClr val="808080"/>
                </a:solidFill>
                <a:latin typeface="+mn-lt"/>
                <a:cs typeface="Times New Roman" pitchFamily="18" charset="0"/>
              </a:rPr>
              <a:t>Conclusion influence </a:t>
            </a:r>
            <a:r>
              <a:rPr lang="en-US" u="sng" dirty="0">
                <a:solidFill>
                  <a:srgbClr val="808080"/>
                </a:solidFill>
                <a:latin typeface="+mn-lt"/>
                <a:cs typeface="Times New Roman" pitchFamily="18" charset="0"/>
              </a:rPr>
              <a:t>of scan parameters</a:t>
            </a:r>
            <a:endParaRPr lang="en-US" u="sng" dirty="0" smtClean="0">
              <a:solidFill>
                <a:srgbClr val="808080"/>
              </a:solidFill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Possible to obtain consolidated t-BaTiO</a:t>
            </a:r>
            <a:r>
              <a:rPr lang="en-US" baseline="-25000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 layers.</a:t>
            </a:r>
          </a:p>
          <a:p>
            <a:pPr marL="342900" indent="-342900" eaLnBrk="0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Need of a fraction of fine grains that melt for “low” energetic conditions.</a:t>
            </a:r>
            <a:endParaRPr lang="en-US" dirty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ts val="600"/>
              </a:spcBef>
              <a:defRPr/>
            </a:pPr>
            <a:endParaRPr lang="en-US" dirty="0" smtClean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Interaction </a:t>
            </a:r>
            <a:r>
              <a:rPr lang="en-US" dirty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time t* must be short enough to limit the melted fraction and avoid phase transformation of the larger </a:t>
            </a:r>
            <a:r>
              <a:rPr lang="en-US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grains.</a:t>
            </a:r>
            <a:endParaRPr lang="en-US" dirty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800100" lvl="1" indent="-342900" eaLnBrk="0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t* limit depend on vectorisation v and speed </a:t>
            </a:r>
            <a:r>
              <a:rPr lang="en-US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s.</a:t>
            </a:r>
            <a:endParaRPr lang="en-US" dirty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Energy density J* is not a pertinent parameter : P</a:t>
            </a:r>
            <a:r>
              <a:rPr lang="en-US" baseline="-25000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 cannot be lowered below  1,3 10</a:t>
            </a:r>
            <a:r>
              <a:rPr lang="en-US" baseline="30000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6</a:t>
            </a:r>
            <a:r>
              <a:rPr lang="en-US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 W/cm</a:t>
            </a:r>
            <a:r>
              <a:rPr lang="en-US" baseline="30000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808080"/>
                </a:solidFill>
                <a:latin typeface="+mn-lt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1" eaLnBrk="0" hangingPunct="0">
              <a:spcBef>
                <a:spcPts val="600"/>
              </a:spcBef>
              <a:defRPr/>
            </a:pPr>
            <a:endParaRPr lang="en-US" dirty="0" smtClean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lvl="1" eaLnBrk="0" hangingPunct="0">
              <a:spcBef>
                <a:spcPts val="600"/>
              </a:spcBef>
              <a:defRPr/>
            </a:pPr>
            <a:endParaRPr lang="en-US" dirty="0" smtClean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lvl="1" eaLnBrk="0" hangingPunct="0">
              <a:spcBef>
                <a:spcPts val="600"/>
              </a:spcBef>
              <a:defRPr/>
            </a:pPr>
            <a:endParaRPr lang="en-US" dirty="0" smtClean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ylindre 2"/>
          <p:cNvSpPr/>
          <p:nvPr/>
        </p:nvSpPr>
        <p:spPr>
          <a:xfrm>
            <a:off x="5499461" y="1399903"/>
            <a:ext cx="2390242" cy="1196754"/>
          </a:xfrm>
          <a:prstGeom prst="can">
            <a:avLst>
              <a:gd name="adj" fmla="val 50000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Consolidation of a BaTiO</a:t>
            </a:r>
            <a:r>
              <a:rPr lang="en-US" altLang="fr-FR" sz="2800" baseline="-25000" dirty="0" smtClean="0"/>
              <a:t>3</a:t>
            </a:r>
            <a:r>
              <a:rPr lang="en-US" altLang="fr-FR" sz="2800" dirty="0" smtClean="0"/>
              <a:t> powder layer</a:t>
            </a:r>
            <a:endParaRPr altLang="fr-FR" sz="2800" dirty="0" smtClean="0"/>
          </a:p>
        </p:txBody>
      </p:sp>
      <p:sp>
        <p:nvSpPr>
          <p:cNvPr id="4" name="Cube 3"/>
          <p:cNvSpPr/>
          <p:nvPr/>
        </p:nvSpPr>
        <p:spPr>
          <a:xfrm>
            <a:off x="4676502" y="5296226"/>
            <a:ext cx="3354672" cy="1106082"/>
          </a:xfrm>
          <a:prstGeom prst="cube">
            <a:avLst>
              <a:gd name="adj" fmla="val 80131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allélogramme 5"/>
          <p:cNvSpPr/>
          <p:nvPr/>
        </p:nvSpPr>
        <p:spPr>
          <a:xfrm>
            <a:off x="5294813" y="5362303"/>
            <a:ext cx="2420984" cy="736750"/>
          </a:xfrm>
          <a:prstGeom prst="parallelogram">
            <a:avLst>
              <a:gd name="adj" fmla="val 95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be 17"/>
          <p:cNvSpPr/>
          <p:nvPr/>
        </p:nvSpPr>
        <p:spPr>
          <a:xfrm>
            <a:off x="5728063" y="5394675"/>
            <a:ext cx="1767841" cy="646946"/>
          </a:xfrm>
          <a:prstGeom prst="cube">
            <a:avLst>
              <a:gd name="adj" fmla="val 86878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10"/>
          <p:cNvSpPr txBox="1">
            <a:spLocks noChangeArrowheads="1"/>
          </p:cNvSpPr>
          <p:nvPr/>
        </p:nvSpPr>
        <p:spPr bwMode="auto">
          <a:xfrm>
            <a:off x="600074" y="1238249"/>
            <a:ext cx="4356868" cy="32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</a:t>
            </a:r>
            <a:endParaRPr lang="en-US" altLang="fr-FR" sz="2000" b="1" baseline="-25000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sz="2000" b="1" baseline="-25000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: Treatment of BaTiO</a:t>
            </a:r>
            <a:r>
              <a:rPr lang="en-US" altLang="fr-FR" sz="2000" b="1" baseline="-25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powder pellets.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Parameters leading to a consolidation of the 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surface.</a:t>
            </a:r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Characterize the 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microstructure.</a:t>
            </a:r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consolidation 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mechanisms.</a:t>
            </a:r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sz="20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sz="20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altLang="fr-FR" sz="20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of </a:t>
            </a:r>
            <a:r>
              <a:rPr lang="en-US" altLang="fr-FR" sz="20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BaTiO</a:t>
            </a:r>
            <a:r>
              <a:rPr lang="en-US" altLang="fr-FR" sz="2000" b="1" baseline="-25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fr-FR" sz="20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powder </a:t>
            </a: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layer</a:t>
            </a:r>
          </a:p>
          <a:p>
            <a:pPr marL="0" indent="0"/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Powder deposited 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an alumina 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substrate Ag coated or not.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 on the scanning conditions.</a:t>
            </a:r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sz="2000" b="1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44237" y="1807098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BaTiO</a:t>
            </a:r>
            <a:r>
              <a:rPr lang="en-US" altLang="fr-FR" b="1" baseline="-25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8170513" y="5177636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BaTiO</a:t>
            </a:r>
            <a:r>
              <a:rPr lang="en-US" altLang="fr-FR" b="1" baseline="-25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8146867" y="6099052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Alumina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8170513" y="5601046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endParaRPr lang="fr-FR" dirty="0"/>
          </a:p>
        </p:txBody>
      </p:sp>
      <p:sp>
        <p:nvSpPr>
          <p:cNvPr id="2" name="Parallélogramme 1"/>
          <p:cNvSpPr/>
          <p:nvPr/>
        </p:nvSpPr>
        <p:spPr>
          <a:xfrm>
            <a:off x="6027833" y="1589713"/>
            <a:ext cx="1243826" cy="217385"/>
          </a:xfrm>
          <a:prstGeom prst="parallelogram">
            <a:avLst>
              <a:gd name="adj" fmla="val 10521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apèze 15"/>
          <p:cNvSpPr/>
          <p:nvPr/>
        </p:nvSpPr>
        <p:spPr>
          <a:xfrm flipV="1">
            <a:off x="6906309" y="989994"/>
            <a:ext cx="138928" cy="828485"/>
          </a:xfrm>
          <a:prstGeom prst="trapezoid">
            <a:avLst>
              <a:gd name="adj" fmla="val 30958"/>
            </a:avLst>
          </a:prstGeom>
          <a:gradFill flip="none" rotWithShape="1">
            <a:gsLst>
              <a:gs pos="0">
                <a:srgbClr val="FF0000"/>
              </a:gs>
              <a:gs pos="84000">
                <a:srgbClr val="FFFF00"/>
              </a:gs>
              <a:gs pos="100000">
                <a:srgbClr val="0070C0">
                  <a:lumMod val="100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allélogramme 21"/>
          <p:cNvSpPr/>
          <p:nvPr/>
        </p:nvSpPr>
        <p:spPr>
          <a:xfrm>
            <a:off x="6066531" y="5404613"/>
            <a:ext cx="1361882" cy="217385"/>
          </a:xfrm>
          <a:prstGeom prst="parallelogram">
            <a:avLst>
              <a:gd name="adj" fmla="val 10521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apèze 23"/>
          <p:cNvSpPr/>
          <p:nvPr/>
        </p:nvSpPr>
        <p:spPr>
          <a:xfrm flipV="1">
            <a:off x="6945007" y="4804894"/>
            <a:ext cx="138928" cy="828485"/>
          </a:xfrm>
          <a:prstGeom prst="trapezoid">
            <a:avLst>
              <a:gd name="adj" fmla="val 30958"/>
            </a:avLst>
          </a:prstGeom>
          <a:gradFill flip="none" rotWithShape="1">
            <a:gsLst>
              <a:gs pos="0">
                <a:srgbClr val="FF0000"/>
              </a:gs>
              <a:gs pos="84000">
                <a:srgbClr val="FFFF00"/>
              </a:gs>
              <a:gs pos="100000">
                <a:srgbClr val="0070C0">
                  <a:lumMod val="100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Cube 16"/>
          <p:cNvSpPr/>
          <p:nvPr/>
        </p:nvSpPr>
        <p:spPr>
          <a:xfrm>
            <a:off x="4689565" y="3487438"/>
            <a:ext cx="3354672" cy="1106082"/>
          </a:xfrm>
          <a:prstGeom prst="cube">
            <a:avLst>
              <a:gd name="adj" fmla="val 80131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ube 19"/>
          <p:cNvSpPr/>
          <p:nvPr/>
        </p:nvSpPr>
        <p:spPr>
          <a:xfrm>
            <a:off x="5741126" y="3585887"/>
            <a:ext cx="1767841" cy="646946"/>
          </a:xfrm>
          <a:prstGeom prst="cube">
            <a:avLst>
              <a:gd name="adj" fmla="val 86878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8183576" y="3368848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BaTiO</a:t>
            </a:r>
            <a:r>
              <a:rPr lang="en-US" altLang="fr-FR" b="1" baseline="-25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8159930" y="4290264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Alumina</a:t>
            </a:r>
            <a:endParaRPr lang="fr-FR" dirty="0"/>
          </a:p>
        </p:txBody>
      </p:sp>
      <p:sp>
        <p:nvSpPr>
          <p:cNvPr id="30" name="Parallélogramme 29"/>
          <p:cNvSpPr/>
          <p:nvPr/>
        </p:nvSpPr>
        <p:spPr>
          <a:xfrm>
            <a:off x="6079594" y="3595825"/>
            <a:ext cx="1361882" cy="217385"/>
          </a:xfrm>
          <a:prstGeom prst="parallelogram">
            <a:avLst>
              <a:gd name="adj" fmla="val 10521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apèze 30"/>
          <p:cNvSpPr/>
          <p:nvPr/>
        </p:nvSpPr>
        <p:spPr>
          <a:xfrm flipV="1">
            <a:off x="6958070" y="2996106"/>
            <a:ext cx="138928" cy="828485"/>
          </a:xfrm>
          <a:prstGeom prst="trapezoid">
            <a:avLst>
              <a:gd name="adj" fmla="val 30958"/>
            </a:avLst>
          </a:prstGeom>
          <a:gradFill flip="none" rotWithShape="1">
            <a:gsLst>
              <a:gs pos="0">
                <a:srgbClr val="FF0000"/>
              </a:gs>
              <a:gs pos="84000">
                <a:srgbClr val="FFFF00"/>
              </a:gs>
              <a:gs pos="100000">
                <a:srgbClr val="0070C0">
                  <a:lumMod val="100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2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10"/>
          <p:cNvSpPr txBox="1">
            <a:spLocks noChangeArrowheads="1"/>
          </p:cNvSpPr>
          <p:nvPr/>
        </p:nvSpPr>
        <p:spPr bwMode="auto">
          <a:xfrm>
            <a:off x="600073" y="1238249"/>
            <a:ext cx="8317504" cy="431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 during a line scan</a:t>
            </a:r>
            <a:endParaRPr lang="en-US" altLang="fr-FR" sz="2000" b="1" baseline="-25000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b="1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b="1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b="1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b="1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b="1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b="1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b="1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fr-FR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25 µm BaTiO</a:t>
            </a:r>
            <a:r>
              <a:rPr lang="en-US" altLang="fr-FR" b="1" baseline="-25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fr-FR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layers</a:t>
            </a:r>
            <a:endParaRPr lang="en-US" altLang="fr-FR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b="1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Treatment of BaTiO</a:t>
            </a:r>
            <a:r>
              <a:rPr lang="en-US" altLang="fr-FR" sz="2800" baseline="-25000" dirty="0" smtClean="0"/>
              <a:t>3</a:t>
            </a:r>
            <a:r>
              <a:rPr lang="en-US" altLang="fr-FR" sz="2800" dirty="0" smtClean="0"/>
              <a:t> powder layers</a:t>
            </a:r>
            <a:endParaRPr altLang="fr-FR" sz="2800" dirty="0" smtClean="0"/>
          </a:p>
        </p:txBody>
      </p:sp>
      <p:grpSp>
        <p:nvGrpSpPr>
          <p:cNvPr id="37" name="Groupe 36"/>
          <p:cNvGrpSpPr>
            <a:grpSpLocks noChangeAspect="1"/>
          </p:cNvGrpSpPr>
          <p:nvPr/>
        </p:nvGrpSpPr>
        <p:grpSpPr>
          <a:xfrm>
            <a:off x="6227589" y="1002014"/>
            <a:ext cx="2556000" cy="1917000"/>
            <a:chOff x="3204210" y="2403157"/>
            <a:chExt cx="2735580" cy="2051685"/>
          </a:xfrm>
        </p:grpSpPr>
        <p:pic>
          <p:nvPicPr>
            <p:cNvPr id="38" name="Image 37" descr="Description : E:\BA 11-10-2010\8515-1C.BMP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210" y="2403157"/>
              <a:ext cx="2735580" cy="205168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" name="Connecteur droit avec flèche 38"/>
            <p:cNvCxnSpPr/>
            <p:nvPr/>
          </p:nvCxnSpPr>
          <p:spPr>
            <a:xfrm>
              <a:off x="4674742" y="2442369"/>
              <a:ext cx="781050" cy="192405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 de texte 2"/>
            <p:cNvSpPr txBox="1">
              <a:spLocks noChangeArrowheads="1"/>
            </p:cNvSpPr>
            <p:nvPr/>
          </p:nvSpPr>
          <p:spPr bwMode="auto">
            <a:xfrm>
              <a:off x="4722367" y="2877344"/>
              <a:ext cx="400050" cy="1695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1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80 µm</a:t>
              </a:r>
              <a:endParaRPr lang="fr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42" name="Image 41" descr="E:\BA 23-02-2012\BTLI1-1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7" y="4480519"/>
            <a:ext cx="2520000" cy="18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573" y="2911919"/>
            <a:ext cx="2625323" cy="125105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982" y="4737048"/>
            <a:ext cx="2703671" cy="128839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1964" y="1267584"/>
            <a:ext cx="1807705" cy="1301000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1127690" y="1802252"/>
            <a:ext cx="1909410" cy="45793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FR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 = 100 % ; s = 1.00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0 mm/s</a:t>
            </a:r>
          </a:p>
        </p:txBody>
      </p:sp>
      <p:pic>
        <p:nvPicPr>
          <p:cNvPr id="15" name="Image 14" descr="C:\Users\Natanael\Documents\FPMs\Thèse\final\Image\profil couche BT sérigraphiée.t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55" y="3421001"/>
            <a:ext cx="2956945" cy="109496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0309" y="4967786"/>
            <a:ext cx="1970435" cy="1481075"/>
          </a:xfrm>
          <a:prstGeom prst="rect">
            <a:avLst/>
          </a:prstGeom>
        </p:spPr>
      </p:pic>
      <p:pic>
        <p:nvPicPr>
          <p:cNvPr id="41" name="Image 40" descr="E:\BA 12-09-2011\B2-2.BMP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6" y="2353904"/>
            <a:ext cx="2520000" cy="1889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58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e 55"/>
          <p:cNvGrpSpPr/>
          <p:nvPr/>
        </p:nvGrpSpPr>
        <p:grpSpPr>
          <a:xfrm>
            <a:off x="4561489" y="1192271"/>
            <a:ext cx="4058194" cy="2855895"/>
            <a:chOff x="4561489" y="1192271"/>
            <a:chExt cx="4058194" cy="2855895"/>
          </a:xfrm>
        </p:grpSpPr>
        <p:sp>
          <p:nvSpPr>
            <p:cNvPr id="57" name="Rectangle 56"/>
            <p:cNvSpPr/>
            <p:nvPr/>
          </p:nvSpPr>
          <p:spPr>
            <a:xfrm>
              <a:off x="4569198" y="2563112"/>
              <a:ext cx="3805200" cy="388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61489" y="2951813"/>
              <a:ext cx="4058194" cy="1096353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781906" y="2311165"/>
              <a:ext cx="1717591" cy="1420021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70C0">
                    <a:lumMod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Arrondir un rectangle à un seul coin 59"/>
            <p:cNvSpPr/>
            <p:nvPr/>
          </p:nvSpPr>
          <p:spPr>
            <a:xfrm>
              <a:off x="5480242" y="2004561"/>
              <a:ext cx="2220686" cy="942896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Flèche droite 60"/>
            <p:cNvSpPr/>
            <p:nvPr/>
          </p:nvSpPr>
          <p:spPr>
            <a:xfrm>
              <a:off x="6814568" y="3005694"/>
              <a:ext cx="433579" cy="2467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Flèche droite 61"/>
            <p:cNvSpPr/>
            <p:nvPr/>
          </p:nvSpPr>
          <p:spPr>
            <a:xfrm flipH="1">
              <a:off x="5965586" y="2989886"/>
              <a:ext cx="455858" cy="2467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Trapèze 62"/>
            <p:cNvSpPr/>
            <p:nvPr/>
          </p:nvSpPr>
          <p:spPr>
            <a:xfrm flipV="1">
              <a:off x="5704113" y="1192271"/>
              <a:ext cx="1802677" cy="1757924"/>
            </a:xfrm>
            <a:prstGeom prst="trapezoid">
              <a:avLst>
                <a:gd name="adj" fmla="val 20890"/>
              </a:avLst>
            </a:prstGeom>
            <a:gradFill flip="none" rotWithShape="1">
              <a:gsLst>
                <a:gs pos="0">
                  <a:srgbClr val="FF0000"/>
                </a:gs>
                <a:gs pos="84000">
                  <a:srgbClr val="FFFF00"/>
                </a:gs>
                <a:gs pos="100000">
                  <a:srgbClr val="0070C0">
                    <a:lumMod val="100000"/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ZoneTexte 10"/>
          <p:cNvSpPr txBox="1">
            <a:spLocks noChangeArrowheads="1"/>
          </p:cNvSpPr>
          <p:nvPr/>
        </p:nvSpPr>
        <p:spPr bwMode="auto">
          <a:xfrm>
            <a:off x="600075" y="1238250"/>
            <a:ext cx="854392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000" b="1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Interaction during a line scan</a:t>
            </a:r>
          </a:p>
          <a:p>
            <a:pPr marL="342900" indent="-342900" eaLnBrk="0" hangingPunct="0">
              <a:defRPr/>
            </a:pPr>
            <a:endParaRPr lang="en-US" sz="2000" b="1" baseline="-25000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defRPr/>
            </a:pPr>
            <a:endParaRPr lang="en-US" sz="2000" baseline="-25000" dirty="0">
              <a:solidFill>
                <a:srgbClr val="8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Treatment of BaTiO</a:t>
            </a:r>
            <a:r>
              <a:rPr lang="en-US" altLang="fr-FR" sz="2800" baseline="-25000" dirty="0" smtClean="0"/>
              <a:t>3</a:t>
            </a:r>
            <a:r>
              <a:rPr lang="en-US" altLang="fr-FR" sz="2800" dirty="0" smtClean="0"/>
              <a:t> powder layers</a:t>
            </a:r>
            <a:endParaRPr altLang="fr-FR" sz="2800" dirty="0" smtClean="0"/>
          </a:p>
        </p:txBody>
      </p: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1444321" y="3089803"/>
            <a:ext cx="2556000" cy="1917000"/>
            <a:chOff x="3204210" y="2403157"/>
            <a:chExt cx="2735580" cy="2051685"/>
          </a:xfrm>
        </p:grpSpPr>
        <p:pic>
          <p:nvPicPr>
            <p:cNvPr id="12" name="Image 11" descr="Description : E:\BA 11-10-2010\8515-1C.BMP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210" y="2403157"/>
              <a:ext cx="2735580" cy="205168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Connecteur droit avec flèche 12"/>
            <p:cNvCxnSpPr/>
            <p:nvPr/>
          </p:nvCxnSpPr>
          <p:spPr>
            <a:xfrm>
              <a:off x="4674742" y="2442369"/>
              <a:ext cx="781050" cy="192405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 de texte 2"/>
            <p:cNvSpPr txBox="1">
              <a:spLocks noChangeArrowheads="1"/>
            </p:cNvSpPr>
            <p:nvPr/>
          </p:nvSpPr>
          <p:spPr bwMode="auto">
            <a:xfrm>
              <a:off x="4722367" y="2877344"/>
              <a:ext cx="400050" cy="1695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1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80 µm</a:t>
              </a:r>
              <a:endParaRPr lang="fr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1154155" y="1810170"/>
            <a:ext cx="1909410" cy="45793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FR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 = 100 % ; s = 1.00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0 mm/s</a:t>
            </a:r>
          </a:p>
        </p:txBody>
      </p:sp>
      <p:pic>
        <p:nvPicPr>
          <p:cNvPr id="18" name="Image 17" descr="C:\Users\Natanael\Desktop\mesure profilométrique ligne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91" y="4563814"/>
            <a:ext cx="3426007" cy="17321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roupe 63"/>
          <p:cNvGrpSpPr/>
          <p:nvPr/>
        </p:nvGrpSpPr>
        <p:grpSpPr>
          <a:xfrm>
            <a:off x="4561489" y="1192271"/>
            <a:ext cx="4058194" cy="2864604"/>
            <a:chOff x="4561489" y="1192271"/>
            <a:chExt cx="4058194" cy="2864604"/>
          </a:xfrm>
        </p:grpSpPr>
        <p:sp>
          <p:nvSpPr>
            <p:cNvPr id="65" name="Rectangle 64"/>
            <p:cNvSpPr/>
            <p:nvPr/>
          </p:nvSpPr>
          <p:spPr>
            <a:xfrm>
              <a:off x="4561489" y="2960522"/>
              <a:ext cx="4058194" cy="1096353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/>
            <p:cNvSpPr/>
            <p:nvPr/>
          </p:nvSpPr>
          <p:spPr>
            <a:xfrm>
              <a:off x="5838431" y="2293747"/>
              <a:ext cx="1573980" cy="1309999"/>
            </a:xfrm>
            <a:prstGeom prst="ellipse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Ellipse 66"/>
            <p:cNvSpPr/>
            <p:nvPr/>
          </p:nvSpPr>
          <p:spPr>
            <a:xfrm>
              <a:off x="5527189" y="2844672"/>
              <a:ext cx="2136074" cy="35738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69198" y="2563112"/>
              <a:ext cx="3805200" cy="388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>
              <a:off x="6282208" y="2598240"/>
              <a:ext cx="633846" cy="6038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Arrondir un rectangle à un seul coin 69"/>
            <p:cNvSpPr/>
            <p:nvPr/>
          </p:nvSpPr>
          <p:spPr>
            <a:xfrm>
              <a:off x="5532496" y="2004561"/>
              <a:ext cx="2220686" cy="942896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Trapèze 70"/>
            <p:cNvSpPr/>
            <p:nvPr/>
          </p:nvSpPr>
          <p:spPr>
            <a:xfrm flipV="1">
              <a:off x="5704113" y="1192271"/>
              <a:ext cx="1802677" cy="1757924"/>
            </a:xfrm>
            <a:prstGeom prst="trapezoid">
              <a:avLst>
                <a:gd name="adj" fmla="val 20890"/>
              </a:avLst>
            </a:prstGeom>
            <a:gradFill flip="none" rotWithShape="1">
              <a:gsLst>
                <a:gs pos="0">
                  <a:srgbClr val="FF0000"/>
                </a:gs>
                <a:gs pos="84000">
                  <a:srgbClr val="FFFF00"/>
                </a:gs>
                <a:gs pos="100000">
                  <a:srgbClr val="0070C0">
                    <a:lumMod val="100000"/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Ellipse 71"/>
            <p:cNvSpPr/>
            <p:nvPr/>
          </p:nvSpPr>
          <p:spPr>
            <a:xfrm>
              <a:off x="5532497" y="2849815"/>
              <a:ext cx="742002" cy="249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>
              <a:off x="6921261" y="2840639"/>
              <a:ext cx="742002" cy="249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4" name="Connecteur droit avec flèche 73"/>
            <p:cNvCxnSpPr/>
            <p:nvPr/>
          </p:nvCxnSpPr>
          <p:spPr>
            <a:xfrm>
              <a:off x="5527189" y="2340551"/>
              <a:ext cx="213607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/>
            <p:cNvSpPr txBox="1"/>
            <p:nvPr/>
          </p:nvSpPr>
          <p:spPr>
            <a:xfrm>
              <a:off x="6138026" y="2015502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fr-FR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80 µm</a:t>
              </a:r>
            </a:p>
          </p:txBody>
        </p:sp>
        <p:cxnSp>
          <p:nvCxnSpPr>
            <p:cNvPr id="76" name="Connecteur droit avec flèche 75"/>
            <p:cNvCxnSpPr/>
            <p:nvPr/>
          </p:nvCxnSpPr>
          <p:spPr>
            <a:xfrm>
              <a:off x="6250352" y="2840639"/>
              <a:ext cx="69182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76"/>
            <p:cNvSpPr txBox="1"/>
            <p:nvPr/>
          </p:nvSpPr>
          <p:spPr>
            <a:xfrm>
              <a:off x="6238172" y="2490117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fr-FR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20 µm</a:t>
              </a: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4702627" y="320821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Pellets</a:t>
            </a:r>
          </a:p>
        </p:txBody>
      </p:sp>
      <p:sp>
        <p:nvSpPr>
          <p:cNvPr id="2" name="Rectangle 1"/>
          <p:cNvSpPr/>
          <p:nvPr/>
        </p:nvSpPr>
        <p:spPr>
          <a:xfrm>
            <a:off x="5617027" y="3413225"/>
            <a:ext cx="3002656" cy="6436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Substrate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0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10"/>
          <p:cNvSpPr txBox="1">
            <a:spLocks noChangeArrowheads="1"/>
          </p:cNvSpPr>
          <p:nvPr/>
        </p:nvSpPr>
        <p:spPr bwMode="auto">
          <a:xfrm>
            <a:off x="600073" y="1238249"/>
            <a:ext cx="8317504" cy="431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Surface scan</a:t>
            </a:r>
            <a:endParaRPr lang="en-US" altLang="fr-FR" sz="2000" b="1" baseline="-25000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BaTiO</a:t>
            </a:r>
            <a:r>
              <a:rPr lang="en-US" altLang="fr-FR" baseline="-25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layer on alumina substrate</a:t>
            </a:r>
          </a:p>
          <a:p>
            <a:pPr>
              <a:buFont typeface="Arial" panose="020B0604020202020204" pitchFamily="34" charset="0"/>
              <a:buNone/>
            </a:pPr>
            <a:endParaRPr lang="en-US" altLang="fr-FR" b="1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b="1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b="1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b="1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Treatment of BaTiO</a:t>
            </a:r>
            <a:r>
              <a:rPr lang="en-US" altLang="fr-FR" sz="2800" baseline="-25000" dirty="0" smtClean="0"/>
              <a:t>3</a:t>
            </a:r>
            <a:r>
              <a:rPr lang="en-US" altLang="fr-FR" sz="2800" dirty="0" smtClean="0"/>
              <a:t> powder layers</a:t>
            </a:r>
            <a:endParaRPr altLang="fr-FR" sz="2800" dirty="0" smtClean="0"/>
          </a:p>
        </p:txBody>
      </p:sp>
      <p:sp>
        <p:nvSpPr>
          <p:cNvPr id="55" name="ZoneTexte 54"/>
          <p:cNvSpPr txBox="1"/>
          <p:nvPr/>
        </p:nvSpPr>
        <p:spPr>
          <a:xfrm>
            <a:off x="790113" y="3649336"/>
            <a:ext cx="2834173" cy="967052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FR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 = 100 % ; s = 1.00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0 mm/s ; v = 40 µm</a:t>
            </a:r>
          </a:p>
          <a:p>
            <a:pPr marL="342900" indent="-342900" algn="ctr" eaLnBrk="0" hangingPunct="0"/>
            <a:r>
              <a:rPr lang="fr-FR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 = 100 % ; s = </a:t>
            </a:r>
            <a:r>
              <a:rPr lang="fr-FR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2.000 </a:t>
            </a:r>
            <a:r>
              <a:rPr lang="fr-FR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mm/s ; v = </a:t>
            </a:r>
            <a:r>
              <a:rPr lang="fr-FR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 </a:t>
            </a:r>
            <a:r>
              <a:rPr lang="fr-FR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µm</a:t>
            </a:r>
          </a:p>
          <a:p>
            <a:pPr marL="342900" indent="-342900" algn="ctr" eaLnBrk="0" hangingPunct="0"/>
            <a:r>
              <a:rPr lang="fr-FR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 = 100 % ; s = </a:t>
            </a:r>
            <a:r>
              <a:rPr lang="fr-FR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4.000 </a:t>
            </a:r>
            <a:r>
              <a:rPr lang="fr-FR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mm/s ; v = </a:t>
            </a:r>
            <a:r>
              <a:rPr lang="fr-FR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10 </a:t>
            </a:r>
            <a:r>
              <a:rPr lang="fr-FR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µm</a:t>
            </a: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" name="Image 14" descr="C:\Users\Natanael\Documents\FPMs\Thèse\final\Image\profil couche BT sérigraphié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297" y="1506741"/>
            <a:ext cx="3426864" cy="109496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394" y="2666557"/>
            <a:ext cx="3166400" cy="10547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572" y="3777051"/>
            <a:ext cx="3314101" cy="248375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339" y="3649336"/>
            <a:ext cx="2632661" cy="18469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951" y="1955901"/>
            <a:ext cx="2982603" cy="14213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9174" y="4755315"/>
            <a:ext cx="202170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fr-FR" dirty="0" smtClean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fr-FR" baseline="30000" dirty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altLang="fr-FR" dirty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altLang="fr-FR" dirty="0">
                <a:solidFill>
                  <a:srgbClr val="C40C42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en-US" altLang="fr-FR" dirty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US" altLang="fr-FR" baseline="30000" dirty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fr-FR" dirty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(4 v s</a:t>
            </a:r>
            <a:r>
              <a:rPr lang="en-US" altLang="fr-FR" dirty="0" smtClean="0">
                <a:solidFill>
                  <a:srgbClr val="C40C4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623009" y="462858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C40C4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40 µs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C40C42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09698" y="1221222"/>
            <a:ext cx="782890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u="sng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 powder layers</a:t>
            </a:r>
          </a:p>
          <a:p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 of interaction with the substrate.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temperatures reach by the powder layer not compatible with low temperature melting conductors as Ag.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Thermal gradients between the layer and the substrate cause dilatation / shrinkage mismatches generating stresses and cracks. </a:t>
            </a:r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homogeneous heating.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Avoiding melting (real solid state sintering).</a:t>
            </a:r>
          </a:p>
          <a:p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Treatment of BaTiO</a:t>
            </a:r>
            <a:r>
              <a:rPr lang="en-US" altLang="fr-FR" sz="2800" baseline="-25000" dirty="0" smtClean="0"/>
              <a:t>3</a:t>
            </a:r>
            <a:r>
              <a:rPr lang="en-US" altLang="fr-FR" sz="2800" dirty="0" smtClean="0"/>
              <a:t> powder layers</a:t>
            </a:r>
            <a:endParaRPr altLang="fr-FR" sz="28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457200" y="5485287"/>
            <a:ext cx="7904861" cy="598206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000" b="0" i="0" u="sng" strike="noStrike" kern="1200" cap="none" spc="0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Thermal characterization of the scanned</a:t>
            </a:r>
            <a:r>
              <a:rPr kumimoji="0" lang="en-US" sz="2000" b="0" i="0" u="sng" strike="noStrike" kern="1200" cap="none" spc="0" normalizeH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surface during the laser treatment</a:t>
            </a:r>
            <a:endParaRPr kumimoji="0" lang="en-US" sz="2000" b="0" i="0" u="sng" strike="noStrike" kern="1200" cap="none" spc="0" normalizeH="0" baseline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24549" y="2037823"/>
            <a:ext cx="3509554" cy="3601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00" y="1496461"/>
            <a:ext cx="4376230" cy="4676726"/>
          </a:xfrm>
          <a:prstGeom prst="rect">
            <a:avLst/>
          </a:prstGeom>
        </p:spPr>
      </p:pic>
      <p:sp>
        <p:nvSpPr>
          <p:cNvPr id="43" name="ZoneTexte 35"/>
          <p:cNvSpPr txBox="1">
            <a:spLocks noChangeArrowheads="1"/>
          </p:cNvSpPr>
          <p:nvPr/>
        </p:nvSpPr>
        <p:spPr bwMode="auto">
          <a:xfrm>
            <a:off x="433387" y="1805503"/>
            <a:ext cx="3729309" cy="454132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t-BR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Infrared camera : FLIR </a:t>
            </a:r>
            <a:r>
              <a:rPr lang="pt-BR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AGEMA 750 PAL </a:t>
            </a:r>
            <a:r>
              <a:rPr lang="pt-BR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 </a:t>
            </a:r>
            <a:r>
              <a:rPr lang="pt-BR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FOV </a:t>
            </a:r>
            <a:r>
              <a:rPr lang="pt-BR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24,</a:t>
            </a:r>
            <a:endParaRPr lang="pt-BR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acquisition time : 2 s</a:t>
            </a:r>
          </a:p>
          <a:p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Scanned 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Surface : 10 x 10 mm</a:t>
            </a:r>
            <a:r>
              <a:rPr lang="en-US" altLang="fr-FR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Spatial resolution : 12 x 8 mm</a:t>
            </a:r>
            <a:r>
              <a:rPr lang="en-US" altLang="fr-FR" baseline="30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cells : 96 (8 x 12) </a:t>
            </a:r>
          </a:p>
          <a:p>
            <a:pPr>
              <a:buFont typeface="Arial" panose="020B0604020202020204" pitchFamily="34" charset="0"/>
              <a:buNone/>
            </a:pPr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9" name="Image 60" descr="\\umons.ac.be\users\530395\Desktop\compact lasé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7" y="3974805"/>
            <a:ext cx="2444302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76815" y="1358852"/>
            <a:ext cx="4485503" cy="592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/>
              <a:t>Thermal characterization of  a laser scan</a:t>
            </a:r>
            <a:endParaRPr altLang="fr-F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33387" y="2396541"/>
            <a:ext cx="2222727" cy="294409"/>
          </a:xfrm>
          <a:prstGeom prst="rect">
            <a:avLst/>
          </a:prstGeom>
          <a:noFill/>
          <a:ln>
            <a:solidFill>
              <a:srgbClr val="C40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5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14689" y="1226048"/>
            <a:ext cx="4248000" cy="2808000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78" y="1872340"/>
            <a:ext cx="4371649" cy="46718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3751" y="3731754"/>
            <a:ext cx="264570" cy="46561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703024" y="2347465"/>
            <a:ext cx="5610" cy="3601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506405" y="3742640"/>
            <a:ext cx="556041" cy="46561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36330" y="6065059"/>
            <a:ext cx="2481932" cy="418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204439" y="1738830"/>
            <a:ext cx="4485503" cy="592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5" name="Groupe 94"/>
          <p:cNvGrpSpPr/>
          <p:nvPr/>
        </p:nvGrpSpPr>
        <p:grpSpPr>
          <a:xfrm>
            <a:off x="1402732" y="6126022"/>
            <a:ext cx="1783362" cy="338554"/>
            <a:chOff x="7732972" y="3508003"/>
            <a:chExt cx="2792800" cy="338554"/>
          </a:xfrm>
          <a:solidFill>
            <a:schemeClr val="bg1"/>
          </a:solidFill>
        </p:grpSpPr>
        <p:sp>
          <p:nvSpPr>
            <p:cNvPr id="97" name="Flèche droite 96"/>
            <p:cNvSpPr/>
            <p:nvPr/>
          </p:nvSpPr>
          <p:spPr>
            <a:xfrm rot="10800000">
              <a:off x="7732972" y="3522547"/>
              <a:ext cx="535485" cy="309465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8399202" y="3508003"/>
              <a:ext cx="2126570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Vectorisation</a:t>
              </a:r>
              <a:endParaRPr lang="fr-FR" sz="16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609698" y="1038343"/>
            <a:ext cx="3169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density : 1,4 10</a:t>
            </a:r>
            <a:r>
              <a:rPr lang="en-US" altLang="fr-FR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W/cm</a:t>
            </a:r>
            <a:r>
              <a:rPr lang="en-US" altLang="fr-FR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Vectorisation : 40 µm</a:t>
            </a:r>
          </a:p>
          <a:p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 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speed : 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10 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mm/s </a:t>
            </a:r>
          </a:p>
          <a:p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 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: 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fr-FR" baseline="30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3,5 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altLang="fr-FR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flipH="1">
            <a:off x="6927091" y="1310098"/>
            <a:ext cx="5610" cy="2270591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7156405" y="1317216"/>
            <a:ext cx="5610" cy="2270591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3" name="Groupe 42"/>
          <p:cNvGrpSpPr/>
          <p:nvPr/>
        </p:nvGrpSpPr>
        <p:grpSpPr>
          <a:xfrm>
            <a:off x="1806898" y="2330037"/>
            <a:ext cx="862552" cy="3627622"/>
            <a:chOff x="1806898" y="2330037"/>
            <a:chExt cx="862552" cy="3627622"/>
          </a:xfrm>
        </p:grpSpPr>
        <p:grpSp>
          <p:nvGrpSpPr>
            <p:cNvPr id="45" name="Groupe 44"/>
            <p:cNvGrpSpPr/>
            <p:nvPr/>
          </p:nvGrpSpPr>
          <p:grpSpPr>
            <a:xfrm>
              <a:off x="2433751" y="2330037"/>
              <a:ext cx="235699" cy="3627622"/>
              <a:chOff x="2433751" y="2330037"/>
              <a:chExt cx="235699" cy="3627622"/>
            </a:xfrm>
          </p:grpSpPr>
          <p:cxnSp>
            <p:nvCxnSpPr>
              <p:cNvPr id="49" name="Connecteur droit avec flèche 48"/>
              <p:cNvCxnSpPr/>
              <p:nvPr/>
            </p:nvCxnSpPr>
            <p:spPr>
              <a:xfrm flipH="1">
                <a:off x="2433751" y="2336245"/>
                <a:ext cx="5610" cy="36015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avec flèche 49"/>
              <p:cNvCxnSpPr/>
              <p:nvPr/>
            </p:nvCxnSpPr>
            <p:spPr>
              <a:xfrm flipH="1">
                <a:off x="2637713" y="2343103"/>
                <a:ext cx="5610" cy="3601502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avec flèche 50"/>
              <p:cNvCxnSpPr/>
              <p:nvPr/>
            </p:nvCxnSpPr>
            <p:spPr>
              <a:xfrm flipH="1">
                <a:off x="2607236" y="2330037"/>
                <a:ext cx="5610" cy="3601502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avec flèche 51"/>
              <p:cNvCxnSpPr/>
              <p:nvPr/>
            </p:nvCxnSpPr>
            <p:spPr>
              <a:xfrm flipH="1">
                <a:off x="2663840" y="2334385"/>
                <a:ext cx="5610" cy="3601502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avec flèche 52"/>
              <p:cNvCxnSpPr/>
              <p:nvPr/>
            </p:nvCxnSpPr>
            <p:spPr>
              <a:xfrm flipH="1">
                <a:off x="2518474" y="2341762"/>
                <a:ext cx="5610" cy="3601502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avec flèche 53"/>
              <p:cNvCxnSpPr/>
              <p:nvPr/>
            </p:nvCxnSpPr>
            <p:spPr>
              <a:xfrm flipH="1">
                <a:off x="2575078" y="2346110"/>
                <a:ext cx="5610" cy="3601502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avec flèche 54"/>
              <p:cNvCxnSpPr/>
              <p:nvPr/>
            </p:nvCxnSpPr>
            <p:spPr>
              <a:xfrm flipH="1">
                <a:off x="2483305" y="2351809"/>
                <a:ext cx="5610" cy="3601502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avec flèche 55"/>
              <p:cNvCxnSpPr/>
              <p:nvPr/>
            </p:nvCxnSpPr>
            <p:spPr>
              <a:xfrm flipH="1">
                <a:off x="2539909" y="2356157"/>
                <a:ext cx="5610" cy="3601502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8" name="ZoneTexte 47"/>
            <p:cNvSpPr txBox="1"/>
            <p:nvPr/>
          </p:nvSpPr>
          <p:spPr>
            <a:xfrm>
              <a:off x="1806898" y="3073244"/>
              <a:ext cx="652007" cy="388371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  <a:sym typeface="Symbol" panose="05050102010706020507" pitchFamily="18" charset="2"/>
                </a:rPr>
                <a:t></a:t>
              </a:r>
              <a:r>
                <a: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20s</a:t>
              </a:r>
            </a:p>
          </p:txBody>
        </p:sp>
      </p:grpSp>
      <p:sp>
        <p:nvSpPr>
          <p:cNvPr id="28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/>
              <a:t>Thermal characterization of  a laser scan</a:t>
            </a:r>
            <a:endParaRPr altLang="fr-FR" sz="2800" dirty="0" smtClean="0"/>
          </a:p>
        </p:txBody>
      </p:sp>
      <p:grpSp>
        <p:nvGrpSpPr>
          <p:cNvPr id="17" name="Groupe 16"/>
          <p:cNvGrpSpPr/>
          <p:nvPr/>
        </p:nvGrpSpPr>
        <p:grpSpPr>
          <a:xfrm>
            <a:off x="5150525" y="1872340"/>
            <a:ext cx="3828746" cy="4577691"/>
            <a:chOff x="5150525" y="1872340"/>
            <a:chExt cx="3828746" cy="4577691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2120" y="4811282"/>
              <a:ext cx="1407151" cy="1000616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0525" y="4315490"/>
              <a:ext cx="2164637" cy="2134541"/>
            </a:xfrm>
            <a:prstGeom prst="rect">
              <a:avLst/>
            </a:prstGeom>
          </p:spPr>
        </p:pic>
        <p:cxnSp>
          <p:nvCxnSpPr>
            <p:cNvPr id="15" name="Connecteur droit avec flèche 14"/>
            <p:cNvCxnSpPr/>
            <p:nvPr/>
          </p:nvCxnSpPr>
          <p:spPr>
            <a:xfrm flipH="1">
              <a:off x="6323888" y="1872340"/>
              <a:ext cx="734938" cy="33047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66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e libre 18"/>
          <p:cNvSpPr/>
          <p:nvPr/>
        </p:nvSpPr>
        <p:spPr>
          <a:xfrm>
            <a:off x="2860895" y="2018923"/>
            <a:ext cx="2996697" cy="2815627"/>
          </a:xfrm>
          <a:custGeom>
            <a:avLst/>
            <a:gdLst>
              <a:gd name="connsiteX0" fmla="*/ 959667 w 2996697"/>
              <a:gd name="connsiteY0" fmla="*/ 615635 h 2815627"/>
              <a:gd name="connsiteX1" fmla="*/ 27160 w 2996697"/>
              <a:gd name="connsiteY1" fmla="*/ 63374 h 2815627"/>
              <a:gd name="connsiteX2" fmla="*/ 706170 w 2996697"/>
              <a:gd name="connsiteY2" fmla="*/ 1285592 h 2815627"/>
              <a:gd name="connsiteX3" fmla="*/ 0 w 2996697"/>
              <a:gd name="connsiteY3" fmla="*/ 2362954 h 2815627"/>
              <a:gd name="connsiteX4" fmla="*/ 1113576 w 2996697"/>
              <a:gd name="connsiteY4" fmla="*/ 1702051 h 2815627"/>
              <a:gd name="connsiteX5" fmla="*/ 1620570 w 2996697"/>
              <a:gd name="connsiteY5" fmla="*/ 2815627 h 2815627"/>
              <a:gd name="connsiteX6" fmla="*/ 1837854 w 2996697"/>
              <a:gd name="connsiteY6" fmla="*/ 1457608 h 2815627"/>
              <a:gd name="connsiteX7" fmla="*/ 2996697 w 2996697"/>
              <a:gd name="connsiteY7" fmla="*/ 1683944 h 2815627"/>
              <a:gd name="connsiteX8" fmla="*/ 1991762 w 2996697"/>
              <a:gd name="connsiteY8" fmla="*/ 769544 h 2815627"/>
              <a:gd name="connsiteX9" fmla="*/ 2480650 w 2996697"/>
              <a:gd name="connsiteY9" fmla="*/ 0 h 2815627"/>
              <a:gd name="connsiteX10" fmla="*/ 959667 w 2996697"/>
              <a:gd name="connsiteY10" fmla="*/ 615635 h 28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6697" h="2815627">
                <a:moveTo>
                  <a:pt x="959667" y="615635"/>
                </a:moveTo>
                <a:lnTo>
                  <a:pt x="27160" y="63374"/>
                </a:lnTo>
                <a:lnTo>
                  <a:pt x="706170" y="1285592"/>
                </a:lnTo>
                <a:lnTo>
                  <a:pt x="0" y="2362954"/>
                </a:lnTo>
                <a:lnTo>
                  <a:pt x="1113576" y="1702051"/>
                </a:lnTo>
                <a:lnTo>
                  <a:pt x="1620570" y="2815627"/>
                </a:lnTo>
                <a:lnTo>
                  <a:pt x="1837854" y="1457608"/>
                </a:lnTo>
                <a:lnTo>
                  <a:pt x="2996697" y="1683944"/>
                </a:lnTo>
                <a:lnTo>
                  <a:pt x="1991762" y="769544"/>
                </a:lnTo>
                <a:lnTo>
                  <a:pt x="2480650" y="0"/>
                </a:lnTo>
                <a:lnTo>
                  <a:pt x="959667" y="615635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251016" y="2513168"/>
            <a:ext cx="1882080" cy="121460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54" name="Espace réservé du contenu 1"/>
          <p:cNvSpPr>
            <a:spLocks noGrp="1"/>
          </p:cNvSpPr>
          <p:nvPr>
            <p:ph idx="1"/>
          </p:nvPr>
        </p:nvSpPr>
        <p:spPr>
          <a:xfrm>
            <a:off x="3485895" y="2916111"/>
            <a:ext cx="1606990" cy="512451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altLang="fr-FR" sz="2000" dirty="0" smtClean="0">
                <a:cs typeface="Arial" panose="020B0604020202020204" pitchFamily="34" charset="0"/>
              </a:rPr>
              <a:t>Laser source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3501A7-7218-4854-8280-98BDD05BEFD4}" type="slidenum">
              <a:rPr lang="fr-BE" altLang="fr-FR">
                <a:latin typeface="Calibri" panose="020F0502020204030204" pitchFamily="34" charset="0"/>
              </a:rPr>
              <a:pPr eaLnBrk="1" hangingPunct="1"/>
              <a:t>3</a:t>
            </a:fld>
            <a:endParaRPr lang="fr-BE" altLang="fr-FR">
              <a:latin typeface="Calibri" panose="020F0502020204030204" pitchFamily="34" charset="0"/>
            </a:endParaRPr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57200" y="83044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Context</a:t>
            </a:r>
            <a:endParaRPr altLang="fr-F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17854" y="165324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Machining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43237" y="2819108"/>
            <a:ext cx="1963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spcBef>
                <a:spcPts val="600"/>
              </a:spcBef>
            </a:pPr>
            <a:r>
              <a:rPr lang="en-US" altLang="fr-FR" dirty="0"/>
              <a:t>Welding / brazing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5055227" y="1330078"/>
            <a:ext cx="1176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</a:pPr>
            <a:r>
              <a:rPr lang="en-US" altLang="fr-FR" dirty="0" smtClean="0"/>
              <a:t>Cladding alloying</a:t>
            </a:r>
            <a:endParaRPr lang="en-US" altLang="fr-FR" dirty="0"/>
          </a:p>
        </p:txBody>
      </p:sp>
      <p:sp>
        <p:nvSpPr>
          <p:cNvPr id="8" name="Rectangle 7"/>
          <p:cNvSpPr/>
          <p:nvPr/>
        </p:nvSpPr>
        <p:spPr>
          <a:xfrm>
            <a:off x="281193" y="3629305"/>
            <a:ext cx="2718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</a:pPr>
            <a:r>
              <a:rPr lang="en-US" altLang="fr-FR" dirty="0"/>
              <a:t>Surface treatment (quenching , </a:t>
            </a:r>
            <a:r>
              <a:rPr lang="en-US" altLang="fr-FR" dirty="0" err="1"/>
              <a:t>vitrification</a:t>
            </a:r>
            <a:r>
              <a:rPr lang="en-US" altLang="fr-FR" dirty="0"/>
              <a:t> ; crystallization)</a:t>
            </a:r>
          </a:p>
        </p:txBody>
      </p:sp>
      <p:sp>
        <p:nvSpPr>
          <p:cNvPr id="9" name="Rectangle 8"/>
          <p:cNvSpPr/>
          <p:nvPr/>
        </p:nvSpPr>
        <p:spPr>
          <a:xfrm>
            <a:off x="3665486" y="4775043"/>
            <a:ext cx="172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</a:pPr>
            <a:r>
              <a:rPr lang="en-US" altLang="fr-FR" dirty="0"/>
              <a:t>Additive manufacturing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34" y="518311"/>
            <a:ext cx="1861866" cy="199485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3" y="1069831"/>
            <a:ext cx="2051066" cy="209197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49" y="3357877"/>
            <a:ext cx="1307058" cy="99772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807" y="3060072"/>
            <a:ext cx="1573276" cy="80445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5" y="4690347"/>
            <a:ext cx="2991037" cy="152044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11" y="4631924"/>
            <a:ext cx="3500013" cy="196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78" y="1872340"/>
            <a:ext cx="4371649" cy="46718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1728" y="3731754"/>
            <a:ext cx="796593" cy="46561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506405" y="3742640"/>
            <a:ext cx="556041" cy="46561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36330" y="6065059"/>
            <a:ext cx="2481932" cy="418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204439" y="1738830"/>
            <a:ext cx="4485503" cy="592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5" name="Groupe 94"/>
          <p:cNvGrpSpPr/>
          <p:nvPr/>
        </p:nvGrpSpPr>
        <p:grpSpPr>
          <a:xfrm>
            <a:off x="1402732" y="6126022"/>
            <a:ext cx="1783362" cy="338554"/>
            <a:chOff x="7732972" y="3508003"/>
            <a:chExt cx="2792800" cy="338554"/>
          </a:xfrm>
          <a:solidFill>
            <a:schemeClr val="bg1"/>
          </a:solidFill>
        </p:grpSpPr>
        <p:sp>
          <p:nvSpPr>
            <p:cNvPr id="97" name="Flèche droite 96"/>
            <p:cNvSpPr/>
            <p:nvPr/>
          </p:nvSpPr>
          <p:spPr>
            <a:xfrm rot="10800000">
              <a:off x="7732972" y="3522547"/>
              <a:ext cx="535485" cy="309465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8399202" y="3508003"/>
              <a:ext cx="2126570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Vectorisation</a:t>
              </a:r>
              <a:endParaRPr lang="fr-FR" sz="16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609698" y="1038343"/>
            <a:ext cx="3169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density : 1,4 10</a:t>
            </a:r>
            <a:r>
              <a:rPr lang="en-US" altLang="fr-FR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W/cm</a:t>
            </a:r>
            <a:r>
              <a:rPr lang="en-US" altLang="fr-FR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Vectorisation : 40 µm</a:t>
            </a:r>
          </a:p>
          <a:p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 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speed : 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10 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mm/s </a:t>
            </a:r>
          </a:p>
          <a:p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 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: 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fr-FR" baseline="30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3,5 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altLang="fr-FR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2372871" y="767371"/>
            <a:ext cx="6640686" cy="3197190"/>
            <a:chOff x="2372871" y="767371"/>
            <a:chExt cx="6640686" cy="319719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2939" y="767371"/>
              <a:ext cx="4270618" cy="2800241"/>
            </a:xfrm>
            <a:prstGeom prst="rect">
              <a:avLst/>
            </a:prstGeom>
          </p:spPr>
        </p:pic>
        <p:cxnSp>
          <p:nvCxnSpPr>
            <p:cNvPr id="7" name="Connecteur droit avec flèche 6"/>
            <p:cNvCxnSpPr/>
            <p:nvPr/>
          </p:nvCxnSpPr>
          <p:spPr>
            <a:xfrm flipV="1">
              <a:off x="2372871" y="2804160"/>
              <a:ext cx="2634558" cy="116040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970059" y="3770812"/>
            <a:ext cx="7835541" cy="2546386"/>
            <a:chOff x="970059" y="3770812"/>
            <a:chExt cx="7835541" cy="2546386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530" y="3770812"/>
              <a:ext cx="3963070" cy="2546386"/>
            </a:xfrm>
            <a:prstGeom prst="rect">
              <a:avLst/>
            </a:prstGeom>
          </p:spPr>
        </p:pic>
        <p:cxnSp>
          <p:nvCxnSpPr>
            <p:cNvPr id="10" name="Connecteur droit avec flèche 9"/>
            <p:cNvCxnSpPr/>
            <p:nvPr/>
          </p:nvCxnSpPr>
          <p:spPr>
            <a:xfrm>
              <a:off x="970059" y="4106362"/>
              <a:ext cx="3872471" cy="11013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>
            <a:off x="6178547" y="1609231"/>
            <a:ext cx="1867239" cy="4222372"/>
            <a:chOff x="6178547" y="1609231"/>
            <a:chExt cx="1867239" cy="4222372"/>
          </a:xfrm>
        </p:grpSpPr>
        <p:sp>
          <p:nvSpPr>
            <p:cNvPr id="17" name="Ellipse 16"/>
            <p:cNvSpPr/>
            <p:nvPr/>
          </p:nvSpPr>
          <p:spPr>
            <a:xfrm>
              <a:off x="6178547" y="1609231"/>
              <a:ext cx="1017383" cy="13665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7028403" y="4465074"/>
              <a:ext cx="1017383" cy="13665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7556654" y="1582594"/>
            <a:ext cx="1017383" cy="4039087"/>
            <a:chOff x="7556654" y="1582594"/>
            <a:chExt cx="1017383" cy="4039087"/>
          </a:xfrm>
        </p:grpSpPr>
        <p:sp>
          <p:nvSpPr>
            <p:cNvPr id="46" name="Ellipse 45"/>
            <p:cNvSpPr/>
            <p:nvPr/>
          </p:nvSpPr>
          <p:spPr>
            <a:xfrm>
              <a:off x="7556654" y="1582594"/>
              <a:ext cx="1017383" cy="13665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8045786" y="4255152"/>
              <a:ext cx="528251" cy="13665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/>
              <a:t>Thermal characterization of  a laser scan</a:t>
            </a:r>
            <a:endParaRPr alt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139527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78" y="1854931"/>
            <a:ext cx="4371649" cy="46718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94857" y="3714345"/>
            <a:ext cx="303464" cy="46561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204439" y="1721421"/>
            <a:ext cx="4485503" cy="592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69" y="1905791"/>
            <a:ext cx="4247234" cy="28809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2850" y="1701086"/>
            <a:ext cx="202170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fr-FR" sz="2000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fr-FR" sz="2000" baseline="30000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altLang="fr-FR" sz="2000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altLang="fr-FR" sz="2000" dirty="0">
                <a:solidFill>
                  <a:srgbClr val="A80039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en-US" altLang="fr-FR" sz="2000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US" altLang="fr-FR" sz="2000" baseline="30000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fr-FR" sz="2000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(4 v s</a:t>
            </a:r>
            <a:r>
              <a:rPr lang="en-US" altLang="fr-FR" sz="2000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039" y="5097780"/>
            <a:ext cx="3071888" cy="1295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36330" y="6065059"/>
            <a:ext cx="2481932" cy="418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1402732" y="6126022"/>
            <a:ext cx="1783362" cy="338554"/>
            <a:chOff x="7732972" y="3508003"/>
            <a:chExt cx="2792800" cy="338554"/>
          </a:xfrm>
          <a:solidFill>
            <a:schemeClr val="bg1"/>
          </a:solidFill>
        </p:grpSpPr>
        <p:sp>
          <p:nvSpPr>
            <p:cNvPr id="15" name="Flèche droite 14"/>
            <p:cNvSpPr/>
            <p:nvPr/>
          </p:nvSpPr>
          <p:spPr>
            <a:xfrm rot="10800000">
              <a:off x="7732972" y="3522547"/>
              <a:ext cx="535485" cy="309465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8399202" y="3508003"/>
              <a:ext cx="2126570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Vectorisation</a:t>
              </a:r>
              <a:endParaRPr lang="fr-FR" sz="16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09698" y="1221222"/>
            <a:ext cx="3805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 speed : 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30 ; 10 ; 5 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mm/s </a:t>
            </a:r>
          </a:p>
        </p:txBody>
      </p:sp>
      <p:sp>
        <p:nvSpPr>
          <p:cNvPr id="18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/>
              <a:t>Thermal characterization of  a laser scan</a:t>
            </a:r>
            <a:endParaRPr alt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30819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>
          <a:xfrm>
            <a:off x="204439" y="1120524"/>
            <a:ext cx="4485503" cy="592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5" name="Groupe 94"/>
          <p:cNvGrpSpPr/>
          <p:nvPr/>
        </p:nvGrpSpPr>
        <p:grpSpPr>
          <a:xfrm>
            <a:off x="1767070" y="1228622"/>
            <a:ext cx="1783362" cy="338554"/>
            <a:chOff x="7732972" y="3508003"/>
            <a:chExt cx="2792800" cy="338554"/>
          </a:xfrm>
        </p:grpSpPr>
        <p:sp>
          <p:nvSpPr>
            <p:cNvPr id="97" name="Flèche droite 96"/>
            <p:cNvSpPr/>
            <p:nvPr/>
          </p:nvSpPr>
          <p:spPr>
            <a:xfrm rot="10800000">
              <a:off x="7732972" y="3522547"/>
              <a:ext cx="535485" cy="30946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8399202" y="3508003"/>
              <a:ext cx="21265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Vectorisation</a:t>
              </a:r>
              <a:endParaRPr lang="fr-FR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5901885" y="1940192"/>
            <a:ext cx="202170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fr-FR" sz="2000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fr-FR" sz="2000" baseline="30000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altLang="fr-FR" sz="2000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altLang="fr-FR" sz="2000" dirty="0">
                <a:solidFill>
                  <a:srgbClr val="A80039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en-US" altLang="fr-FR" sz="2000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US" altLang="fr-FR" sz="2000" baseline="30000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fr-FR" sz="2000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(4 v s</a:t>
            </a:r>
            <a:r>
              <a:rPr lang="en-US" altLang="fr-FR" sz="2000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0709"/>
            <a:ext cx="4432772" cy="28238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0" y="1729825"/>
            <a:ext cx="4220087" cy="19038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3281486"/>
            <a:ext cx="1225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16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x 10 mm</a:t>
            </a:r>
            <a:r>
              <a:rPr lang="en-US" altLang="fr-FR" sz="1600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82215" y="3700580"/>
            <a:ext cx="1225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16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x </a:t>
            </a:r>
            <a:r>
              <a:rPr lang="en-US" altLang="fr-FR" sz="16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en-US" altLang="fr-FR" sz="16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</a:t>
            </a:r>
            <a:r>
              <a:rPr lang="en-US" altLang="fr-FR" sz="1600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79249" y="3246702"/>
            <a:ext cx="1225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16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en-US" altLang="fr-FR" sz="16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altLang="fr-FR" sz="16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US" altLang="fr-FR" sz="16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</a:t>
            </a:r>
            <a:r>
              <a:rPr lang="en-US" altLang="fr-FR" sz="1600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707" y="4554779"/>
            <a:ext cx="3071888" cy="1295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99611" y="1343375"/>
            <a:ext cx="2899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 speed : 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10 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mm/s </a:t>
            </a:r>
          </a:p>
        </p:txBody>
      </p:sp>
      <p:sp>
        <p:nvSpPr>
          <p:cNvPr id="18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/>
              <a:t>Thermal characterization of  a laser scan</a:t>
            </a:r>
            <a:endParaRPr alt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519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175" y="1037379"/>
            <a:ext cx="3935918" cy="26873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175" y="3838575"/>
            <a:ext cx="3940796" cy="2677595"/>
          </a:xfrm>
          <a:prstGeom prst="rect">
            <a:avLst/>
          </a:prstGeom>
        </p:spPr>
      </p:pic>
      <p:sp>
        <p:nvSpPr>
          <p:cNvPr id="23" name="ZoneTexte 35"/>
          <p:cNvSpPr txBox="1">
            <a:spLocks noChangeArrowheads="1"/>
          </p:cNvSpPr>
          <p:nvPr/>
        </p:nvSpPr>
        <p:spPr bwMode="auto">
          <a:xfrm>
            <a:off x="433387" y="1330325"/>
            <a:ext cx="4300983" cy="5016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high speed, time resolution of IR camera (2 s) doesn't allow to follow temperature of a selected zone during 1 cycle.</a:t>
            </a:r>
          </a:p>
          <a:p>
            <a:pPr marL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Repeated cycles :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; Average and Max temperature of the scanned surface  vs time.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 of speed.</a:t>
            </a:r>
          </a:p>
          <a:p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958" y="2427560"/>
            <a:ext cx="2056388" cy="15494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288003" y="2832780"/>
            <a:ext cx="1872343" cy="36948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1000 mm/s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288003" y="5630047"/>
            <a:ext cx="1872343" cy="36948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5000 mm/s</a:t>
            </a:r>
          </a:p>
        </p:txBody>
      </p:sp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/>
              <a:t>Thermal characterization of  a laser scan</a:t>
            </a:r>
            <a:endParaRPr alt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13744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175" y="1037379"/>
            <a:ext cx="3935918" cy="26873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175" y="3838575"/>
            <a:ext cx="3940796" cy="267759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288003" y="2832780"/>
            <a:ext cx="1872343" cy="36948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1000 mm/s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288003" y="5630047"/>
            <a:ext cx="1872343" cy="36948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5000 mm/s</a:t>
            </a:r>
          </a:p>
        </p:txBody>
      </p:sp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/>
              <a:t>Thermal characterization of  a laser scan</a:t>
            </a:r>
            <a:endParaRPr altLang="fr-FR" sz="2800" dirty="0" smtClean="0"/>
          </a:p>
        </p:txBody>
      </p:sp>
      <p:grpSp>
        <p:nvGrpSpPr>
          <p:cNvPr id="6" name="Groupe 5"/>
          <p:cNvGrpSpPr/>
          <p:nvPr/>
        </p:nvGrpSpPr>
        <p:grpSpPr>
          <a:xfrm>
            <a:off x="433387" y="1330325"/>
            <a:ext cx="5367255" cy="1985443"/>
            <a:chOff x="433387" y="1330325"/>
            <a:chExt cx="5367255" cy="1985443"/>
          </a:xfrm>
        </p:grpSpPr>
        <p:sp>
          <p:nvSpPr>
            <p:cNvPr id="23" name="ZoneTexte 35"/>
            <p:cNvSpPr txBox="1">
              <a:spLocks noChangeArrowheads="1"/>
            </p:cNvSpPr>
            <p:nvPr/>
          </p:nvSpPr>
          <p:spPr bwMode="auto">
            <a:xfrm>
              <a:off x="433387" y="1330325"/>
              <a:ext cx="4486788" cy="15666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fr-FR" dirty="0" smtClean="0">
                  <a:solidFill>
                    <a:srgbClr val="80808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Weak heating of the cells during the first cycles.</a:t>
              </a:r>
            </a:p>
            <a:p>
              <a:endPara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indent="0"/>
              <a:r>
                <a:rPr lang="en-US" altLang="fr-FR" dirty="0" smtClean="0">
                  <a:solidFill>
                    <a:srgbClr val="80808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Heating is limited to a little area around the laser beam.</a:t>
              </a:r>
              <a:endPara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buFont typeface="Arial" panose="020B0604020202020204" pitchFamily="34" charset="0"/>
                <a:buNone/>
              </a:pPr>
              <a:endPara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Ellipse 1"/>
            <p:cNvSpPr/>
            <p:nvPr/>
          </p:nvSpPr>
          <p:spPr>
            <a:xfrm>
              <a:off x="5407535" y="2381054"/>
              <a:ext cx="393107" cy="9347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" name="Connecteur droit avec flèche 4"/>
            <p:cNvCxnSpPr/>
            <p:nvPr/>
          </p:nvCxnSpPr>
          <p:spPr>
            <a:xfrm flipH="1" flipV="1">
              <a:off x="3905122" y="2640650"/>
              <a:ext cx="1502413" cy="3768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3"/>
          <p:cNvGrpSpPr/>
          <p:nvPr/>
        </p:nvGrpSpPr>
        <p:grpSpPr>
          <a:xfrm>
            <a:off x="429825" y="1226048"/>
            <a:ext cx="6594818" cy="4479296"/>
            <a:chOff x="422702" y="-772245"/>
            <a:chExt cx="6594818" cy="4479296"/>
          </a:xfrm>
        </p:grpSpPr>
        <p:sp>
          <p:nvSpPr>
            <p:cNvPr id="15" name="ZoneTexte 35"/>
            <p:cNvSpPr txBox="1">
              <a:spLocks noChangeArrowheads="1"/>
            </p:cNvSpPr>
            <p:nvPr/>
          </p:nvSpPr>
          <p:spPr bwMode="auto">
            <a:xfrm>
              <a:off x="422702" y="2140352"/>
              <a:ext cx="4486788" cy="15666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fr-FR" dirty="0" smtClean="0">
                  <a:solidFill>
                    <a:srgbClr val="80808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High temperature gradient over the scanned surface a low speed.</a:t>
              </a:r>
            </a:p>
            <a:p>
              <a:endPara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indent="0"/>
              <a:r>
                <a:rPr lang="en-US" altLang="fr-FR" dirty="0" smtClean="0">
                  <a:solidFill>
                    <a:srgbClr val="80808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Limited gradient at high speed.</a:t>
              </a:r>
              <a:endPara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buFont typeface="Arial" panose="020B0604020202020204" pitchFamily="34" charset="0"/>
                <a:buNone/>
              </a:pPr>
              <a:endPara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6633182" y="-772245"/>
              <a:ext cx="384338" cy="141460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avec flèche 16"/>
            <p:cNvCxnSpPr>
              <a:stCxn id="16" idx="3"/>
            </p:cNvCxnSpPr>
            <p:nvPr/>
          </p:nvCxnSpPr>
          <p:spPr>
            <a:xfrm flipH="1">
              <a:off x="4433043" y="435193"/>
              <a:ext cx="2256424" cy="17051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408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35"/>
          <p:cNvSpPr txBox="1">
            <a:spLocks noChangeArrowheads="1"/>
          </p:cNvSpPr>
          <p:nvPr/>
        </p:nvSpPr>
        <p:spPr bwMode="auto">
          <a:xfrm>
            <a:off x="896953" y="1787644"/>
            <a:ext cx="2651645" cy="215240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temperature plateau is reached after 80 s.</a:t>
            </a:r>
          </a:p>
          <a:p>
            <a:pPr marL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maximum temperature is not influenced by the speed.</a:t>
            </a:r>
          </a:p>
          <a:p>
            <a:pPr marL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heating rate at sort time is higher for high speeds.</a:t>
            </a:r>
          </a:p>
          <a:p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81" y="1994225"/>
            <a:ext cx="4510419" cy="270720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5024194" y="2912437"/>
            <a:ext cx="383178" cy="10276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595400" y="2170123"/>
            <a:ext cx="1750423" cy="742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/>
              <a:t>Thermal characterization of  a laser scan</a:t>
            </a:r>
            <a:endParaRPr altLang="fr-FR" sz="2800" dirty="0" smtClean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3452501" y="2367185"/>
            <a:ext cx="3204673" cy="174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238856" y="3830649"/>
            <a:ext cx="1785338" cy="1432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3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09698" y="1221222"/>
            <a:ext cx="78289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u="sng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 thermal characterization</a:t>
            </a:r>
          </a:p>
          <a:p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 time t</a:t>
            </a:r>
            <a:r>
              <a:rPr lang="en-US" altLang="fr-FR" baseline="30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not a characteristic parameter. </a:t>
            </a:r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short vectorisation v and high speed 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</a:t>
            </a:r>
            <a:r>
              <a:rPr lang="en-US" altLang="fr-FR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progressive and 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homogeneous heating.</a:t>
            </a:r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Possibility of increasing interaction time by mean of a </a:t>
            </a:r>
            <a:r>
              <a:rPr lang="en-US" altLang="fr-FR" dirty="0" err="1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multiscan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strategy.</a:t>
            </a:r>
          </a:p>
          <a:p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= very short interaction time during one cycle (very high speed) but 	repeated several times.</a:t>
            </a:r>
          </a:p>
          <a:p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= control of the heating profile of the scanned surface.</a:t>
            </a:r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01009" y="2245430"/>
            <a:ext cx="202170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fr-FR" sz="2000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fr-FR" sz="2000" baseline="30000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altLang="fr-FR" sz="2000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altLang="fr-FR" sz="2000" dirty="0">
                <a:solidFill>
                  <a:srgbClr val="A80039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en-US" altLang="fr-FR" sz="2000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US" altLang="fr-FR" sz="2000" baseline="30000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fr-FR" sz="2000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(4 v s</a:t>
            </a:r>
            <a:r>
              <a:rPr lang="en-US" altLang="fr-FR" sz="2000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8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/>
              <a:t>Thermal characterization of  a laser scan</a:t>
            </a:r>
            <a:endParaRPr alt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35574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609698" y="1221222"/>
            <a:ext cx="7828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u="sng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 thermal characterization</a:t>
            </a:r>
          </a:p>
          <a:p>
            <a:endParaRPr lang="en-US" altLang="fr-FR" u="sng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fr-FR" u="sng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 µm BaTiO</a:t>
            </a:r>
            <a:r>
              <a:rPr lang="en-US" altLang="fr-FR" u="sng" baseline="-25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fr-FR" u="sng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Layer</a:t>
            </a:r>
          </a:p>
          <a:p>
            <a:endParaRPr lang="en-US" altLang="fr-FR" u="sng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/>
              <a:t>Thermal characterization of  a laser scan</a:t>
            </a:r>
            <a:endParaRPr altLang="fr-FR" sz="2800" dirty="0" smtClean="0"/>
          </a:p>
        </p:txBody>
      </p:sp>
      <p:pic>
        <p:nvPicPr>
          <p:cNvPr id="37" name="Image 36" descr="L:\09-07-2013\BT-1-9A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6937" y="4688855"/>
            <a:ext cx="2402308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31606" y="1762972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0" hangingPunct="0"/>
            <a:r>
              <a:rPr lang="fr-FR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 = 100 % ; </a:t>
            </a:r>
            <a:r>
              <a:rPr lang="fr-FR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 </a:t>
            </a:r>
            <a:r>
              <a:rPr lang="fr-FR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 40 µm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270103" y="5174443"/>
            <a:ext cx="2798748" cy="95712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Consolidation but no densification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120" y="2778810"/>
            <a:ext cx="2598714" cy="1800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59" y="4702502"/>
            <a:ext cx="2401759" cy="180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738" y="2787914"/>
            <a:ext cx="2535603" cy="180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76252" y="2343555"/>
            <a:ext cx="1786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 = 5.000 mm/s ;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2619774" y="2343555"/>
            <a:ext cx="1728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 = </a:t>
            </a:r>
            <a:r>
              <a:rPr lang="fr-FR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2500 </a:t>
            </a:r>
            <a:r>
              <a:rPr lang="fr-FR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mm/s ; 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4935" y="958929"/>
            <a:ext cx="2703671" cy="128839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015532" y="2712972"/>
            <a:ext cx="820397" cy="566036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X 60 s</a:t>
            </a:r>
          </a:p>
        </p:txBody>
      </p:sp>
    </p:spTree>
    <p:extLst>
      <p:ext uri="{BB962C8B-B14F-4D97-AF65-F5344CB8AC3E}">
        <p14:creationId xmlns:p14="http://schemas.microsoft.com/office/powerpoint/2010/main" val="238780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09698" y="1221222"/>
            <a:ext cx="78289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u="sng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 / outlooks</a:t>
            </a:r>
          </a:p>
          <a:p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Possibility to consolidate and densify a BaTiO</a:t>
            </a:r>
            <a:r>
              <a:rPr lang="en-US" altLang="fr-FR" baseline="-25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layer through the melting of a low volume fraction of small powder grain.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not compatible with other materials.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Mismatch with the substrate leading to cracks.</a:t>
            </a:r>
          </a:p>
          <a:p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real solid state sintering requires an increase of the total time of treatment while keeping a homogenous controlled heating of the surface :</a:t>
            </a:r>
          </a:p>
          <a:p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= </a:t>
            </a:r>
            <a:r>
              <a:rPr lang="en-US" altLang="fr-FR" dirty="0" err="1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Mutiscan</a:t>
            </a:r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strategy</a:t>
            </a:r>
          </a:p>
          <a:p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fr-FR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maximum temperature reached in the stationary regime do not depend on the scanning speed but on the power density of the laser beam.</a:t>
            </a:r>
          </a:p>
          <a:p>
            <a:endParaRPr lang="en-US" altLang="fr-FR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fr-FR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/>
              <a:t>Thermal characterization of  a laser scan</a:t>
            </a:r>
            <a:endParaRPr altLang="fr-FR" sz="28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3708874" y="4963597"/>
            <a:ext cx="3606326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Limit of the equipment</a:t>
            </a:r>
          </a:p>
        </p:txBody>
      </p:sp>
    </p:spTree>
    <p:extLst>
      <p:ext uri="{BB962C8B-B14F-4D97-AF65-F5344CB8AC3E}">
        <p14:creationId xmlns:p14="http://schemas.microsoft.com/office/powerpoint/2010/main" val="539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u contenu 1"/>
          <p:cNvSpPr>
            <a:spLocks noGrp="1"/>
          </p:cNvSpPr>
          <p:nvPr>
            <p:ph idx="1"/>
          </p:nvPr>
        </p:nvSpPr>
        <p:spPr>
          <a:xfrm>
            <a:off x="457200" y="1311275"/>
            <a:ext cx="8229600" cy="5126038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altLang="fr-FR" sz="40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altLang="fr-FR" sz="40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lvl="1" algn="ctr" eaLnBrk="1" hangingPunct="1">
              <a:buFont typeface="Wingdings" pitchFamily="2" charset="2"/>
              <a:buNone/>
            </a:pPr>
            <a:r>
              <a:rPr lang="en-US" altLang="fr-FR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Thank you for your attention</a:t>
            </a:r>
            <a:endParaRPr lang="en-US" altLang="fr-FR" sz="38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0" indent="0" algn="ctr"/>
            <a:endParaRPr lang="fr-BE" altLang="fr-FR" baseline="-25000" dirty="0">
              <a:solidFill>
                <a:schemeClr val="tx1"/>
              </a:solidFill>
            </a:endParaRPr>
          </a:p>
          <a:p>
            <a:pPr marL="0" indent="0"/>
            <a:endParaRPr altLang="fr-FR" dirty="0">
              <a:solidFill>
                <a:schemeClr val="tx1"/>
              </a:solidFill>
            </a:endParaRPr>
          </a:p>
          <a:p>
            <a:pPr marL="0" indent="0"/>
            <a:endParaRPr lang="fr-BE" alt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ZoneTexte 35"/>
          <p:cNvSpPr txBox="1">
            <a:spLocks noChangeArrowheads="1"/>
          </p:cNvSpPr>
          <p:nvPr/>
        </p:nvSpPr>
        <p:spPr bwMode="auto">
          <a:xfrm>
            <a:off x="433388" y="1330325"/>
            <a:ext cx="8339420" cy="27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it be possible to consolidate and densify the different layers of an electronic component by mean of a laser beam 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fr-FR" sz="2000" b="1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fr-FR" sz="20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fr-FR" sz="2000" b="1" dirty="0" err="1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Lasesurf</a:t>
            </a: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2000" b="1" dirty="0" err="1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</a:t>
            </a: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fr-FR" sz="20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sz="2000" b="1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sz="2000" b="1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sz="20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Conductive metallic tracks</a:t>
            </a:r>
          </a:p>
          <a:p>
            <a:pPr>
              <a:buFont typeface="Arial" panose="020B0604020202020204" pitchFamily="34" charset="0"/>
              <a:buNone/>
            </a:pPr>
            <a:endParaRPr lang="en-US" altLang="fr-FR" sz="20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sz="2000" b="1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sz="2000" b="1" dirty="0" smtClean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Electroactive ceramics layers</a:t>
            </a:r>
          </a:p>
          <a:p>
            <a:pPr>
              <a:buFont typeface="Arial" panose="020B0604020202020204" pitchFamily="34" charset="0"/>
              <a:buNone/>
            </a:pPr>
            <a:endParaRPr lang="en-US" altLang="fr-FR" sz="20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Titre 2"/>
          <p:cNvSpPr>
            <a:spLocks noGrp="1"/>
          </p:cNvSpPr>
          <p:nvPr>
            <p:ph type="title"/>
          </p:nvPr>
        </p:nvSpPr>
        <p:spPr>
          <a:xfrm>
            <a:off x="457200" y="83044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Context</a:t>
            </a:r>
            <a:endParaRPr altLang="fr-FR" sz="2800" dirty="0" smtClean="0"/>
          </a:p>
        </p:txBody>
      </p:sp>
      <p:pic>
        <p:nvPicPr>
          <p:cNvPr id="97" name="Picture 7" descr="\\umons.ac.be\users\530273\Desktop\Présentations\cribc-r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288" y="3305206"/>
            <a:ext cx="1677988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17" y="2108231"/>
            <a:ext cx="2255837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35" y="5029341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847" y="5029341"/>
            <a:ext cx="1415138" cy="48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8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be 160"/>
          <p:cNvSpPr/>
          <p:nvPr/>
        </p:nvSpPr>
        <p:spPr bwMode="auto">
          <a:xfrm>
            <a:off x="733052" y="3371186"/>
            <a:ext cx="1478605" cy="665298"/>
          </a:xfrm>
          <a:prstGeom prst="cube">
            <a:avLst>
              <a:gd name="adj" fmla="val 6422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2" name="ZoneTexte 161"/>
          <p:cNvSpPr txBox="1"/>
          <p:nvPr/>
        </p:nvSpPr>
        <p:spPr>
          <a:xfrm>
            <a:off x="670787" y="1827880"/>
            <a:ext cx="535263" cy="423218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0 Dimension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kumimoji="0" lang="en-US" b="0" i="1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rial" charset="0"/>
              </a:rPr>
              <a:t>dots</a:t>
            </a:r>
            <a:endParaRPr kumimoji="0" lang="en-US" b="0" i="1" u="none" strike="noStrike" kern="120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" name="Ellipse 163"/>
          <p:cNvSpPr/>
          <p:nvPr/>
        </p:nvSpPr>
        <p:spPr bwMode="auto">
          <a:xfrm>
            <a:off x="1374947" y="3555866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7" name="ZoneTexte 166"/>
          <p:cNvSpPr txBox="1"/>
          <p:nvPr/>
        </p:nvSpPr>
        <p:spPr>
          <a:xfrm>
            <a:off x="2710946" y="1827880"/>
            <a:ext cx="535263" cy="423218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1 Dimension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lines</a:t>
            </a:r>
            <a:endParaRPr kumimoji="0" lang="en-US" b="0" i="1" u="none" strike="noStrike" kern="1200" cap="none" spc="0" normalizeH="0" baseline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8" name="Cube 167"/>
          <p:cNvSpPr/>
          <p:nvPr/>
        </p:nvSpPr>
        <p:spPr bwMode="auto">
          <a:xfrm>
            <a:off x="2672842" y="3371186"/>
            <a:ext cx="1478605" cy="665298"/>
          </a:xfrm>
          <a:prstGeom prst="cube">
            <a:avLst>
              <a:gd name="adj" fmla="val 6422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9" name="Ellipse 168"/>
          <p:cNvSpPr/>
          <p:nvPr/>
        </p:nvSpPr>
        <p:spPr bwMode="auto">
          <a:xfrm>
            <a:off x="3068692" y="3565248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0" name="Ellipse 169"/>
          <p:cNvSpPr/>
          <p:nvPr/>
        </p:nvSpPr>
        <p:spPr bwMode="auto">
          <a:xfrm>
            <a:off x="3158172" y="3565563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1" name="Ellipse 170"/>
          <p:cNvSpPr/>
          <p:nvPr/>
        </p:nvSpPr>
        <p:spPr bwMode="auto">
          <a:xfrm>
            <a:off x="3246209" y="3563999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2" name="Ellipse 171"/>
          <p:cNvSpPr/>
          <p:nvPr/>
        </p:nvSpPr>
        <p:spPr bwMode="auto">
          <a:xfrm>
            <a:off x="3587121" y="3563643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3" name="Ellipse 172"/>
          <p:cNvSpPr/>
          <p:nvPr/>
        </p:nvSpPr>
        <p:spPr bwMode="auto">
          <a:xfrm>
            <a:off x="3503418" y="3563705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4" name="Ellipse 173"/>
          <p:cNvSpPr/>
          <p:nvPr/>
        </p:nvSpPr>
        <p:spPr bwMode="auto">
          <a:xfrm>
            <a:off x="3414548" y="3565248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5" name="Ellipse 174"/>
          <p:cNvSpPr/>
          <p:nvPr/>
        </p:nvSpPr>
        <p:spPr bwMode="auto">
          <a:xfrm>
            <a:off x="3343258" y="3565562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6" name="Cube 175"/>
          <p:cNvSpPr/>
          <p:nvPr/>
        </p:nvSpPr>
        <p:spPr bwMode="auto">
          <a:xfrm>
            <a:off x="4594217" y="3351376"/>
            <a:ext cx="1478605" cy="665298"/>
          </a:xfrm>
          <a:prstGeom prst="cube">
            <a:avLst>
              <a:gd name="adj" fmla="val 6422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7" name="ZoneTexte 176"/>
          <p:cNvSpPr txBox="1"/>
          <p:nvPr/>
        </p:nvSpPr>
        <p:spPr>
          <a:xfrm>
            <a:off x="5605098" y="1795538"/>
            <a:ext cx="535263" cy="423218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2 Dimensions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areas</a:t>
            </a:r>
            <a:endParaRPr kumimoji="0" lang="en-US" b="0" i="1" u="none" strike="noStrike" kern="1200" cap="none" spc="0" normalizeH="0" baseline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2" name="Image 1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976" y="3000617"/>
            <a:ext cx="182896" cy="579170"/>
          </a:xfrm>
          <a:prstGeom prst="rect">
            <a:avLst/>
          </a:prstGeom>
        </p:spPr>
      </p:pic>
      <p:sp>
        <p:nvSpPr>
          <p:cNvPr id="189" name="Organigramme : Fusion 188"/>
          <p:cNvSpPr/>
          <p:nvPr/>
        </p:nvSpPr>
        <p:spPr bwMode="auto">
          <a:xfrm>
            <a:off x="3591781" y="3025336"/>
            <a:ext cx="161604" cy="553522"/>
          </a:xfrm>
          <a:prstGeom prst="flowChartMerg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0" name="Ellipse 199"/>
          <p:cNvSpPr/>
          <p:nvPr/>
        </p:nvSpPr>
        <p:spPr bwMode="auto">
          <a:xfrm>
            <a:off x="5040649" y="3477501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1" name="Ellipse 200"/>
          <p:cNvSpPr/>
          <p:nvPr/>
        </p:nvSpPr>
        <p:spPr bwMode="auto">
          <a:xfrm>
            <a:off x="5130129" y="3477816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2" name="Ellipse 201"/>
          <p:cNvSpPr/>
          <p:nvPr/>
        </p:nvSpPr>
        <p:spPr bwMode="auto">
          <a:xfrm>
            <a:off x="5218166" y="3476252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3" name="Ellipse 202"/>
          <p:cNvSpPr/>
          <p:nvPr/>
        </p:nvSpPr>
        <p:spPr bwMode="auto">
          <a:xfrm>
            <a:off x="5559078" y="3475896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4" name="Ellipse 203"/>
          <p:cNvSpPr/>
          <p:nvPr/>
        </p:nvSpPr>
        <p:spPr bwMode="auto">
          <a:xfrm>
            <a:off x="5475375" y="3475958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" name="Ellipse 204"/>
          <p:cNvSpPr/>
          <p:nvPr/>
        </p:nvSpPr>
        <p:spPr bwMode="auto">
          <a:xfrm>
            <a:off x="5386505" y="3477501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6" name="Ellipse 205"/>
          <p:cNvSpPr/>
          <p:nvPr/>
        </p:nvSpPr>
        <p:spPr bwMode="auto">
          <a:xfrm>
            <a:off x="5315215" y="3477815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8" name="Organigramme : Fusion 217"/>
          <p:cNvSpPr/>
          <p:nvPr/>
        </p:nvSpPr>
        <p:spPr bwMode="auto">
          <a:xfrm>
            <a:off x="3553570" y="3023552"/>
            <a:ext cx="161604" cy="553522"/>
          </a:xfrm>
          <a:prstGeom prst="flowChartMerg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1" name="Ellipse 220"/>
          <p:cNvSpPr/>
          <p:nvPr/>
        </p:nvSpPr>
        <p:spPr bwMode="auto">
          <a:xfrm>
            <a:off x="5014344" y="3528340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2" name="Ellipse 221"/>
          <p:cNvSpPr/>
          <p:nvPr/>
        </p:nvSpPr>
        <p:spPr bwMode="auto">
          <a:xfrm>
            <a:off x="5103824" y="3528655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3" name="Ellipse 222"/>
          <p:cNvSpPr/>
          <p:nvPr/>
        </p:nvSpPr>
        <p:spPr bwMode="auto">
          <a:xfrm>
            <a:off x="5191861" y="3527091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4" name="Ellipse 223"/>
          <p:cNvSpPr/>
          <p:nvPr/>
        </p:nvSpPr>
        <p:spPr bwMode="auto">
          <a:xfrm>
            <a:off x="5532773" y="3526735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5" name="Ellipse 224"/>
          <p:cNvSpPr/>
          <p:nvPr/>
        </p:nvSpPr>
        <p:spPr bwMode="auto">
          <a:xfrm>
            <a:off x="5449070" y="3526797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6" name="Ellipse 225"/>
          <p:cNvSpPr/>
          <p:nvPr/>
        </p:nvSpPr>
        <p:spPr bwMode="auto">
          <a:xfrm>
            <a:off x="5360200" y="3528340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7" name="Ellipse 226"/>
          <p:cNvSpPr/>
          <p:nvPr/>
        </p:nvSpPr>
        <p:spPr bwMode="auto">
          <a:xfrm>
            <a:off x="5288910" y="3528654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8" name="Ellipse 237"/>
          <p:cNvSpPr/>
          <p:nvPr/>
        </p:nvSpPr>
        <p:spPr bwMode="auto">
          <a:xfrm>
            <a:off x="4967575" y="3573278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9" name="Ellipse 238"/>
          <p:cNvSpPr/>
          <p:nvPr/>
        </p:nvSpPr>
        <p:spPr bwMode="auto">
          <a:xfrm>
            <a:off x="5057055" y="3573593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0" name="Ellipse 239"/>
          <p:cNvSpPr/>
          <p:nvPr/>
        </p:nvSpPr>
        <p:spPr bwMode="auto">
          <a:xfrm>
            <a:off x="5145092" y="3572029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1" name="Ellipse 240"/>
          <p:cNvSpPr/>
          <p:nvPr/>
        </p:nvSpPr>
        <p:spPr bwMode="auto">
          <a:xfrm>
            <a:off x="5486004" y="3571673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2" name="Ellipse 241"/>
          <p:cNvSpPr/>
          <p:nvPr/>
        </p:nvSpPr>
        <p:spPr bwMode="auto">
          <a:xfrm>
            <a:off x="5402301" y="3571735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3" name="Ellipse 242"/>
          <p:cNvSpPr/>
          <p:nvPr/>
        </p:nvSpPr>
        <p:spPr bwMode="auto">
          <a:xfrm>
            <a:off x="5313431" y="3573278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4" name="Ellipse 243"/>
          <p:cNvSpPr/>
          <p:nvPr/>
        </p:nvSpPr>
        <p:spPr bwMode="auto">
          <a:xfrm>
            <a:off x="5242141" y="3573592"/>
            <a:ext cx="14465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" name="Organigramme : Fusion 255"/>
          <p:cNvSpPr/>
          <p:nvPr/>
        </p:nvSpPr>
        <p:spPr bwMode="auto">
          <a:xfrm>
            <a:off x="5511033" y="3037181"/>
            <a:ext cx="161604" cy="552132"/>
          </a:xfrm>
          <a:prstGeom prst="flowChartMerg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59" name="Groupe 258"/>
          <p:cNvGrpSpPr/>
          <p:nvPr/>
        </p:nvGrpSpPr>
        <p:grpSpPr>
          <a:xfrm>
            <a:off x="6371890" y="3351376"/>
            <a:ext cx="1693514" cy="1012432"/>
            <a:chOff x="3738696" y="3402740"/>
            <a:chExt cx="1693514" cy="1012432"/>
          </a:xfrm>
        </p:grpSpPr>
        <p:sp>
          <p:nvSpPr>
            <p:cNvPr id="260" name="Cube 259"/>
            <p:cNvSpPr/>
            <p:nvPr/>
          </p:nvSpPr>
          <p:spPr bwMode="auto">
            <a:xfrm>
              <a:off x="3953605" y="3402740"/>
              <a:ext cx="1478605" cy="665298"/>
            </a:xfrm>
            <a:prstGeom prst="cube">
              <a:avLst>
                <a:gd name="adj" fmla="val 64222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261" name="ZoneTexte 260"/>
            <p:cNvSpPr txBox="1"/>
            <p:nvPr/>
          </p:nvSpPr>
          <p:spPr>
            <a:xfrm>
              <a:off x="3738696" y="3991954"/>
              <a:ext cx="535263" cy="423218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eaLnBrk="1" hangingPunct="1">
                <a:spcBef>
                  <a:spcPts val="600"/>
                </a:spcBef>
                <a:defRPr/>
              </a:pPr>
              <a:endParaRPr kumimoji="0" lang="en-US" sz="2400" b="0" i="1" u="none" strike="noStrike" kern="1200" cap="none" spc="0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64" name="Ellipse 263"/>
          <p:cNvSpPr/>
          <p:nvPr/>
        </p:nvSpPr>
        <p:spPr bwMode="auto">
          <a:xfrm>
            <a:off x="6940161" y="3467094"/>
            <a:ext cx="726584" cy="2154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6" name="Ellipse 265"/>
          <p:cNvSpPr/>
          <p:nvPr/>
        </p:nvSpPr>
        <p:spPr>
          <a:xfrm rot="175334">
            <a:off x="7050112" y="2511276"/>
            <a:ext cx="493085" cy="42993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isometricOffAxis1Top">
              <a:rot lat="17400000" lon="18600000" rev="3300000"/>
            </a:camera>
            <a:lightRig rig="threePt" dir="t"/>
          </a:scene3d>
          <a:sp3d>
            <a:bevelT w="228600" h="895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3068692" y="2871107"/>
            <a:ext cx="684693" cy="8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cteur droit avec flèche 268"/>
          <p:cNvCxnSpPr/>
          <p:nvPr/>
        </p:nvCxnSpPr>
        <p:spPr>
          <a:xfrm flipV="1">
            <a:off x="5086669" y="2879816"/>
            <a:ext cx="684693" cy="8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necteur droit avec flèche 269"/>
          <p:cNvCxnSpPr/>
          <p:nvPr/>
        </p:nvCxnSpPr>
        <p:spPr>
          <a:xfrm flipH="1">
            <a:off x="4830885" y="2871107"/>
            <a:ext cx="190611" cy="19718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04477" y="5124450"/>
            <a:ext cx="1382982" cy="109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>
            <a:spLocks noChangeAspect="1"/>
          </p:cNvSpPr>
          <p:nvPr/>
        </p:nvSpPr>
        <p:spPr>
          <a:xfrm>
            <a:off x="847930" y="528039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>
            <a:spLocks noChangeAspect="1"/>
          </p:cNvSpPr>
          <p:nvPr/>
        </p:nvSpPr>
        <p:spPr>
          <a:xfrm>
            <a:off x="1228402" y="528039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>
            <a:spLocks noChangeAspect="1"/>
          </p:cNvSpPr>
          <p:nvPr/>
        </p:nvSpPr>
        <p:spPr>
          <a:xfrm>
            <a:off x="1581730" y="5280395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>
            <a:spLocks noChangeAspect="1"/>
          </p:cNvSpPr>
          <p:nvPr/>
        </p:nvSpPr>
        <p:spPr>
          <a:xfrm>
            <a:off x="1019380" y="551852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>
            <a:spLocks noChangeAspect="1"/>
          </p:cNvSpPr>
          <p:nvPr/>
        </p:nvSpPr>
        <p:spPr>
          <a:xfrm>
            <a:off x="1399852" y="551852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>
            <a:spLocks noChangeAspect="1"/>
          </p:cNvSpPr>
          <p:nvPr/>
        </p:nvSpPr>
        <p:spPr>
          <a:xfrm>
            <a:off x="1753180" y="551852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>
            <a:spLocks noChangeAspect="1"/>
          </p:cNvSpPr>
          <p:nvPr/>
        </p:nvSpPr>
        <p:spPr>
          <a:xfrm>
            <a:off x="825578" y="576373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>
            <a:spLocks noChangeAspect="1"/>
          </p:cNvSpPr>
          <p:nvPr/>
        </p:nvSpPr>
        <p:spPr>
          <a:xfrm>
            <a:off x="1206050" y="576373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>
            <a:spLocks noChangeAspect="1"/>
          </p:cNvSpPr>
          <p:nvPr/>
        </p:nvSpPr>
        <p:spPr>
          <a:xfrm>
            <a:off x="1559378" y="576373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>
            <a:spLocks noChangeAspect="1"/>
          </p:cNvSpPr>
          <p:nvPr/>
        </p:nvSpPr>
        <p:spPr>
          <a:xfrm>
            <a:off x="1019380" y="598524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>
            <a:spLocks noChangeAspect="1"/>
          </p:cNvSpPr>
          <p:nvPr/>
        </p:nvSpPr>
        <p:spPr>
          <a:xfrm>
            <a:off x="1399852" y="598524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>
            <a:spLocks noChangeAspect="1"/>
          </p:cNvSpPr>
          <p:nvPr/>
        </p:nvSpPr>
        <p:spPr>
          <a:xfrm>
            <a:off x="1753180" y="5985245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2710946" y="5124449"/>
            <a:ext cx="1382982" cy="109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2739734" y="5352395"/>
            <a:ext cx="100412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flipH="1">
            <a:off x="2978577" y="5371247"/>
            <a:ext cx="6059" cy="4804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3232934" y="5361920"/>
            <a:ext cx="6059" cy="4804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H="1">
            <a:off x="3484368" y="5371247"/>
            <a:ext cx="6059" cy="4804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>
            <a:off x="3712587" y="5371445"/>
            <a:ext cx="6059" cy="4804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3089802" y="5961995"/>
            <a:ext cx="100412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H="1">
            <a:off x="3102402" y="5456972"/>
            <a:ext cx="6059" cy="4804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H="1">
            <a:off x="3356759" y="5447645"/>
            <a:ext cx="6059" cy="4804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H="1">
            <a:off x="3608193" y="5456972"/>
            <a:ext cx="6059" cy="4804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H="1">
            <a:off x="3836412" y="5457170"/>
            <a:ext cx="6059" cy="4804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4642028" y="5124448"/>
            <a:ext cx="1382982" cy="109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772025" y="5316395"/>
            <a:ext cx="999337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5386505" y="5468795"/>
            <a:ext cx="384857" cy="588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6641116" y="5124448"/>
            <a:ext cx="1382982" cy="109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>
            <a:spLocks noChangeAspect="1"/>
          </p:cNvSpPr>
          <p:nvPr/>
        </p:nvSpPr>
        <p:spPr>
          <a:xfrm>
            <a:off x="6916668" y="5276646"/>
            <a:ext cx="773569" cy="7735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40552" y="436380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static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6914270" y="436380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static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3679817" y="437171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dynamic</a:t>
            </a:r>
          </a:p>
        </p:txBody>
      </p:sp>
      <p:sp>
        <p:nvSpPr>
          <p:cNvPr id="96" name="ZoneTexte 35"/>
          <p:cNvSpPr txBox="1">
            <a:spLocks noChangeArrowheads="1"/>
          </p:cNvSpPr>
          <p:nvPr/>
        </p:nvSpPr>
        <p:spPr bwMode="auto">
          <a:xfrm>
            <a:off x="433388" y="1330325"/>
            <a:ext cx="647541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Laser treatments</a:t>
            </a:r>
            <a:endParaRPr lang="en-US" altLang="fr-FR" sz="20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sz="20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9" name="Connecteur droit avec flèche 88"/>
          <p:cNvCxnSpPr/>
          <p:nvPr/>
        </p:nvCxnSpPr>
        <p:spPr>
          <a:xfrm flipV="1">
            <a:off x="5003940" y="2936417"/>
            <a:ext cx="684693" cy="8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/>
          <p:nvPr/>
        </p:nvCxnSpPr>
        <p:spPr>
          <a:xfrm flipV="1">
            <a:off x="4942975" y="2988671"/>
            <a:ext cx="684693" cy="8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4307902" y="2498986"/>
            <a:ext cx="2162567" cy="3962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Selective laser melting / sintering</a:t>
            </a:r>
            <a:endParaRPr alt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48595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8" name="Groupe 98"/>
          <p:cNvGrpSpPr>
            <a:grpSpLocks/>
          </p:cNvGrpSpPr>
          <p:nvPr/>
        </p:nvGrpSpPr>
        <p:grpSpPr bwMode="auto">
          <a:xfrm>
            <a:off x="1367246" y="3775288"/>
            <a:ext cx="3640672" cy="1833407"/>
            <a:chOff x="3852391" y="4553462"/>
            <a:chExt cx="5476333" cy="2698484"/>
          </a:xfrm>
        </p:grpSpPr>
        <p:pic>
          <p:nvPicPr>
            <p:cNvPr id="28702" name="Picture 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949" y="4553462"/>
              <a:ext cx="4257963" cy="2646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ZoneTexte 94"/>
            <p:cNvSpPr txBox="1"/>
            <p:nvPr/>
          </p:nvSpPr>
          <p:spPr>
            <a:xfrm>
              <a:off x="7154085" y="6977628"/>
              <a:ext cx="1184853" cy="27431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normAutofit fontScale="47500" lnSpcReduction="20000"/>
            </a:bodyPr>
            <a:lstStyle/>
            <a:p>
              <a:pPr marL="342900" indent="-342900" eaLnBrk="0" hangingPunct="0">
                <a:buFont typeface="Arial" pitchFamily="34" charset="0"/>
                <a:buNone/>
                <a:defRPr/>
              </a:pPr>
              <a:r>
                <a:rPr lang="en-US" sz="14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Temperature (°C)</a:t>
              </a:r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8142678" y="5643391"/>
              <a:ext cx="1186046" cy="273903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 wrap="none">
              <a:normAutofit fontScale="47500" lnSpcReduction="20000"/>
            </a:bodyPr>
            <a:lstStyle/>
            <a:p>
              <a:pPr marL="342900" indent="-342900" eaLnBrk="0" hangingPunct="0">
                <a:buFont typeface="Arial" pitchFamily="34" charset="0"/>
                <a:buNone/>
                <a:defRPr/>
              </a:pPr>
              <a:r>
                <a:rPr lang="en-US" sz="14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Relative density</a:t>
              </a:r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3852391" y="5398639"/>
              <a:ext cx="1772557" cy="273903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>
              <a:normAutofit fontScale="47500" lnSpcReduction="20000"/>
            </a:bodyPr>
            <a:lstStyle/>
            <a:p>
              <a:pPr marL="342900" indent="-342900" eaLnBrk="0" hangingPunct="0">
                <a:buFont typeface="Arial" pitchFamily="34" charset="0"/>
                <a:buNone/>
                <a:defRPr/>
              </a:pPr>
              <a:r>
                <a:rPr lang="en-US" sz="14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Specific surface (m²/g)</a:t>
              </a: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6883158" y="6207503"/>
              <a:ext cx="626743" cy="21336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anchor="b" anchorCtr="1">
              <a:normAutofit fontScale="40000" lnSpcReduction="20000"/>
            </a:bodyPr>
            <a:lstStyle/>
            <a:p>
              <a:pPr marL="342900" indent="-342900" eaLnBrk="0" hangingPunct="0">
                <a:buFont typeface="Arial" pitchFamily="34" charset="0"/>
                <a:buNone/>
                <a:defRPr/>
              </a:pPr>
              <a:r>
                <a:rPr lang="en-US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Sintering</a:t>
              </a:r>
            </a:p>
          </p:txBody>
        </p:sp>
      </p:grpSp>
      <p:grpSp>
        <p:nvGrpSpPr>
          <p:cNvPr id="28680" name="Groupe 56"/>
          <p:cNvGrpSpPr>
            <a:grpSpLocks/>
          </p:cNvGrpSpPr>
          <p:nvPr/>
        </p:nvGrpSpPr>
        <p:grpSpPr bwMode="auto">
          <a:xfrm>
            <a:off x="5460192" y="3779745"/>
            <a:ext cx="3382074" cy="1880826"/>
            <a:chOff x="4932364" y="4127933"/>
            <a:chExt cx="3933825" cy="2235344"/>
          </a:xfrm>
        </p:grpSpPr>
        <p:grpSp>
          <p:nvGrpSpPr>
            <p:cNvPr id="28692" name="Groupe 93"/>
            <p:cNvGrpSpPr>
              <a:grpSpLocks/>
            </p:cNvGrpSpPr>
            <p:nvPr/>
          </p:nvGrpSpPr>
          <p:grpSpPr bwMode="auto">
            <a:xfrm>
              <a:off x="4932364" y="4127933"/>
              <a:ext cx="3933825" cy="2173691"/>
              <a:chOff x="628075" y="4248723"/>
              <a:chExt cx="3897744" cy="2272149"/>
            </a:xfrm>
          </p:grpSpPr>
          <p:grpSp>
            <p:nvGrpSpPr>
              <p:cNvPr id="28694" name="Groupe 88"/>
              <p:cNvGrpSpPr>
                <a:grpSpLocks/>
              </p:cNvGrpSpPr>
              <p:nvPr/>
            </p:nvGrpSpPr>
            <p:grpSpPr bwMode="auto">
              <a:xfrm>
                <a:off x="662905" y="4260407"/>
                <a:ext cx="3862914" cy="2260465"/>
                <a:chOff x="662905" y="4260407"/>
                <a:chExt cx="3862914" cy="2260465"/>
              </a:xfrm>
            </p:grpSpPr>
            <p:pic>
              <p:nvPicPr>
                <p:cNvPr id="28699" name="Picture 6" descr="descmond densité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2905" y="4260407"/>
                  <a:ext cx="3779788" cy="22604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7" name="ZoneTexte 86"/>
                <p:cNvSpPr txBox="1"/>
                <p:nvPr/>
              </p:nvSpPr>
              <p:spPr>
                <a:xfrm>
                  <a:off x="3925401" y="5828557"/>
                  <a:ext cx="600418" cy="28476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normAutofit fontScale="77500" lnSpcReduction="20000"/>
                </a:bodyPr>
                <a:lstStyle/>
                <a:p>
                  <a:pPr marL="342900" indent="-342900" eaLnBrk="0" hangingPunct="0">
                    <a:buFont typeface="Arial" pitchFamily="34" charset="0"/>
                    <a:buNone/>
                    <a:defRPr/>
                  </a:pPr>
                  <a:r>
                    <a:rPr lang="fr-FR" sz="14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Time</a:t>
                  </a:r>
                  <a:endParaRPr lang="fr-BE" sz="14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3208879" y="4276029"/>
                  <a:ext cx="602077" cy="2867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normAutofit fontScale="77500" lnSpcReduction="20000"/>
                </a:bodyPr>
                <a:lstStyle/>
                <a:p>
                  <a:pPr marL="342900" indent="-342900" eaLnBrk="0" hangingPunct="0">
                    <a:buFont typeface="Arial" pitchFamily="34" charset="0"/>
                    <a:buNone/>
                    <a:defRPr/>
                  </a:pPr>
                  <a:r>
                    <a:rPr lang="en-US" sz="14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Porosity</a:t>
                  </a:r>
                </a:p>
              </p:txBody>
            </p:sp>
          </p:grpSp>
          <p:sp>
            <p:nvSpPr>
              <p:cNvPr id="90" name="ZoneTexte 89"/>
              <p:cNvSpPr txBox="1"/>
              <p:nvPr/>
            </p:nvSpPr>
            <p:spPr>
              <a:xfrm>
                <a:off x="628075" y="4248723"/>
                <a:ext cx="1409822" cy="2867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normAutofit fontScale="77500" lnSpcReduction="20000"/>
              </a:bodyPr>
              <a:lstStyle/>
              <a:p>
                <a:pPr marL="342900" indent="-342900" eaLnBrk="0" hangingPunct="0">
                  <a:buFont typeface="Arial" pitchFamily="34" charset="0"/>
                  <a:buNone/>
                  <a:defRPr/>
                </a:pPr>
                <a:r>
                  <a:rPr lang="fr-FR" sz="1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Relative </a:t>
                </a:r>
                <a:r>
                  <a:rPr lang="en-US" sz="1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density</a:t>
                </a:r>
              </a:p>
            </p:txBody>
          </p:sp>
          <p:sp>
            <p:nvSpPr>
              <p:cNvPr id="91" name="ZoneTexte 90"/>
              <p:cNvSpPr txBox="1"/>
              <p:nvPr/>
            </p:nvSpPr>
            <p:spPr>
              <a:xfrm>
                <a:off x="1717784" y="5393615"/>
                <a:ext cx="1398213" cy="2867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normAutofit fontScale="77500" lnSpcReduction="20000"/>
              </a:bodyPr>
              <a:lstStyle/>
              <a:p>
                <a:pPr marL="342900" indent="-342900" eaLnBrk="0" hangingPunct="0">
                  <a:buFont typeface="Arial" pitchFamily="34" charset="0"/>
                  <a:buNone/>
                  <a:defRPr/>
                </a:pPr>
                <a:r>
                  <a:rPr lang="en-US" sz="1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Intermediate stage </a:t>
                </a:r>
              </a:p>
            </p:txBody>
          </p:sp>
          <p:sp>
            <p:nvSpPr>
              <p:cNvPr id="92" name="ZoneTexte 91"/>
              <p:cNvSpPr txBox="1"/>
              <p:nvPr/>
            </p:nvSpPr>
            <p:spPr>
              <a:xfrm>
                <a:off x="1732712" y="5822705"/>
                <a:ext cx="1066489" cy="2886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normAutofit fontScale="77500" lnSpcReduction="20000"/>
              </a:bodyPr>
              <a:lstStyle/>
              <a:p>
                <a:pPr marL="342900" indent="-342900" eaLnBrk="0" hangingPunct="0">
                  <a:buFont typeface="Arial" pitchFamily="34" charset="0"/>
                  <a:buNone/>
                  <a:defRPr/>
                </a:pPr>
                <a:r>
                  <a:rPr lang="fr-FR" sz="1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Initial stage </a:t>
                </a:r>
                <a:endParaRPr lang="fr-BE" sz="1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93" name="ZoneTexte 92"/>
              <p:cNvSpPr txBox="1"/>
              <p:nvPr/>
            </p:nvSpPr>
            <p:spPr>
              <a:xfrm>
                <a:off x="1689588" y="4673913"/>
                <a:ext cx="887358" cy="2867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normAutofit fontScale="77500" lnSpcReduction="20000"/>
              </a:bodyPr>
              <a:lstStyle/>
              <a:p>
                <a:pPr marL="342900" indent="-342900" eaLnBrk="0" hangingPunct="0">
                  <a:buFont typeface="Arial" pitchFamily="34" charset="0"/>
                  <a:buNone/>
                  <a:defRPr/>
                </a:pPr>
                <a:r>
                  <a:rPr lang="fr-FR" sz="1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Final stage </a:t>
                </a:r>
                <a:endParaRPr lang="fr-BE" sz="1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54" name="ZoneTexte 53"/>
            <p:cNvSpPr txBox="1"/>
            <p:nvPr/>
          </p:nvSpPr>
          <p:spPr bwMode="auto">
            <a:xfrm>
              <a:off x="7523667" y="6088990"/>
              <a:ext cx="605976" cy="2742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normAutofit fontScale="77500" lnSpcReduction="20000"/>
            </a:bodyPr>
            <a:lstStyle/>
            <a:p>
              <a:pPr marL="342900" indent="-342900" eaLnBrk="0" hangingPunct="0">
                <a:buFont typeface="Arial" pitchFamily="34" charset="0"/>
                <a:buNone/>
                <a:defRPr/>
              </a:pPr>
              <a:endParaRPr lang="fr-BE" sz="14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58" name="ZoneTexte 57"/>
          <p:cNvSpPr txBox="1"/>
          <p:nvPr/>
        </p:nvSpPr>
        <p:spPr>
          <a:xfrm>
            <a:off x="4883770" y="1530056"/>
            <a:ext cx="2106612" cy="4810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Mechanisms</a:t>
            </a:r>
            <a:endParaRPr lang="en-US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6434961" y="1131600"/>
            <a:ext cx="2271112" cy="188908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Grains bridging</a:t>
            </a:r>
            <a:endParaRPr lang="en-US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Densification</a:t>
            </a:r>
            <a:endParaRPr lang="en-US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Grain growth</a:t>
            </a:r>
          </a:p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Phases transformation </a:t>
            </a:r>
            <a:endParaRPr lang="en-US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buFont typeface="Arial" pitchFamily="34" charset="0"/>
              <a:buNone/>
              <a:defRPr/>
            </a:pPr>
            <a:endParaRPr lang="fr-BE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6911144" y="3396902"/>
            <a:ext cx="544513" cy="39687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fr-FR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Time</a:t>
            </a:r>
            <a:endParaRPr lang="fr-BE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3288651" y="3357248"/>
            <a:ext cx="544512" cy="39687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Temperature</a:t>
            </a:r>
          </a:p>
        </p:txBody>
      </p:sp>
      <p:cxnSp>
        <p:nvCxnSpPr>
          <p:cNvPr id="65" name="Connecteur droit avec flèche 64"/>
          <p:cNvCxnSpPr/>
          <p:nvPr/>
        </p:nvCxnSpPr>
        <p:spPr>
          <a:xfrm>
            <a:off x="6412891" y="3008661"/>
            <a:ext cx="824588" cy="348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H="1">
            <a:off x="4054476" y="3001162"/>
            <a:ext cx="829295" cy="3391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5002475" y="2738817"/>
            <a:ext cx="730250" cy="38735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r>
              <a: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Parameters</a:t>
            </a:r>
          </a:p>
        </p:txBody>
      </p:sp>
      <p:cxnSp>
        <p:nvCxnSpPr>
          <p:cNvPr id="64" name="Connecteur droit avec flèche 63"/>
          <p:cNvCxnSpPr/>
          <p:nvPr/>
        </p:nvCxnSpPr>
        <p:spPr>
          <a:xfrm flipV="1">
            <a:off x="5586005" y="1979507"/>
            <a:ext cx="0" cy="66839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35"/>
          <p:cNvSpPr txBox="1">
            <a:spLocks noChangeArrowheads="1"/>
          </p:cNvSpPr>
          <p:nvPr/>
        </p:nvSpPr>
        <p:spPr bwMode="auto">
          <a:xfrm>
            <a:off x="433388" y="1321616"/>
            <a:ext cx="647541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Sintering of a powder layer </a:t>
            </a:r>
            <a:endParaRPr lang="en-US" altLang="fr-FR" sz="20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16" y="1824120"/>
            <a:ext cx="3218683" cy="1261516"/>
          </a:xfrm>
          <a:prstGeom prst="rect">
            <a:avLst/>
          </a:prstGeom>
        </p:spPr>
      </p:pic>
      <p:sp>
        <p:nvSpPr>
          <p:cNvPr id="81" name="ZoneTexte 35"/>
          <p:cNvSpPr txBox="1">
            <a:spLocks noChangeArrowheads="1"/>
          </p:cNvSpPr>
          <p:nvPr/>
        </p:nvSpPr>
        <p:spPr bwMode="auto">
          <a:xfrm>
            <a:off x="762067" y="5933219"/>
            <a:ext cx="647541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fr-FR" sz="2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mismatch layer / substrate</a:t>
            </a:r>
            <a:endParaRPr lang="en-US" altLang="fr-FR" sz="2000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ZoneTexte 35"/>
          <p:cNvSpPr txBox="1">
            <a:spLocks noChangeArrowheads="1"/>
          </p:cNvSpPr>
          <p:nvPr/>
        </p:nvSpPr>
        <p:spPr bwMode="auto">
          <a:xfrm>
            <a:off x="4608214" y="5608696"/>
            <a:ext cx="4234052" cy="72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fr-FR" sz="2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Shrinkage (Porosity resorption)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fr-FR" sz="2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 gradients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fr-FR" sz="2000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Thermal expansion </a:t>
            </a:r>
            <a:endParaRPr lang="en-US" altLang="fr-FR" sz="2000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4069972" y="5843451"/>
            <a:ext cx="274919" cy="217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069972" y="6238657"/>
            <a:ext cx="274919" cy="162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Selective laser melting / sintering</a:t>
            </a:r>
            <a:endParaRPr alt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38356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35"/>
          <p:cNvSpPr txBox="1">
            <a:spLocks noChangeArrowheads="1"/>
          </p:cNvSpPr>
          <p:nvPr/>
        </p:nvSpPr>
        <p:spPr bwMode="auto">
          <a:xfrm>
            <a:off x="433388" y="1330325"/>
            <a:ext cx="8037512" cy="5016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Sintering </a:t>
            </a:r>
            <a:r>
              <a:rPr lang="en-US" altLang="fr-FR" sz="20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powder </a:t>
            </a:r>
            <a:r>
              <a:rPr lang="en-US" altLang="fr-FR" sz="20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layer 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Temperature of the grains </a:t>
            </a:r>
          </a:p>
          <a:p>
            <a:pPr marL="800100" lvl="2" indent="0">
              <a:spcBef>
                <a:spcPts val="600"/>
              </a:spcBef>
              <a:defRPr/>
            </a:pPr>
            <a:r>
              <a: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→ </a:t>
            </a: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true power density (absorbed)</a:t>
            </a:r>
            <a:endParaRPr lang="en-US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800100" lvl="2" indent="0">
              <a:spcBef>
                <a:spcPts val="600"/>
              </a:spcBef>
              <a:defRPr/>
            </a:pP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→ grains size, shape, specific energy and thermal conductivity</a:t>
            </a:r>
          </a:p>
          <a:p>
            <a:pPr marL="800100" lvl="2" indent="0">
              <a:spcBef>
                <a:spcPts val="600"/>
              </a:spcBef>
              <a:defRPr/>
            </a:pPr>
            <a:r>
              <a: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→ interaction time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Interaction time </a:t>
            </a:r>
            <a:endParaRPr lang="en-US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800100" lvl="2" indent="0">
              <a:spcBef>
                <a:spcPts val="600"/>
              </a:spcBef>
              <a:defRPr/>
            </a:pPr>
            <a:r>
              <a: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→ </a:t>
            </a: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dynamic or stationary </a:t>
            </a:r>
            <a:endParaRPr lang="en-US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2" indent="0">
              <a:spcBef>
                <a:spcPts val="600"/>
              </a:spcBef>
              <a:defRPr/>
            </a:pPr>
            <a:endParaRPr lang="en-US" sz="2000" dirty="0" smtClean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2" indent="0">
              <a:spcBef>
                <a:spcPts val="600"/>
              </a:spcBef>
              <a:defRPr/>
            </a:pPr>
            <a:r>
              <a:rPr lang="en-US" sz="2000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Dynamic mode = Short interaction time</a:t>
            </a:r>
          </a:p>
          <a:p>
            <a:pPr marL="800100" lvl="2" indent="0">
              <a:spcBef>
                <a:spcPts val="600"/>
              </a:spcBef>
              <a:defRPr/>
            </a:pP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→ non stationary regime + complex thermal history</a:t>
            </a:r>
          </a:p>
          <a:p>
            <a:pPr marL="800100" lvl="2" indent="0">
              <a:spcBef>
                <a:spcPts val="600"/>
              </a:spcBef>
              <a:defRPr/>
            </a:pPr>
            <a:r>
              <a: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→ thermal </a:t>
            </a: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gradient between surface and center of the grains.</a:t>
            </a:r>
          </a:p>
          <a:p>
            <a:pPr marL="800100" lvl="2" indent="0">
              <a:spcBef>
                <a:spcPts val="600"/>
              </a:spcBef>
              <a:defRPr/>
            </a:pP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→ compatibility with diffusion kinetics ?</a:t>
            </a:r>
            <a:endParaRPr lang="en-US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800100" lvl="2" indent="0">
              <a:spcBef>
                <a:spcPts val="600"/>
              </a:spcBef>
              <a:defRPr/>
            </a:pP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→ </a:t>
            </a:r>
            <a:r>
              <a:rPr lang="en-US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Fast local heating and </a:t>
            </a:r>
            <a:r>
              <a:rPr lang="en-US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cooling = thermal chocks</a:t>
            </a:r>
            <a:endParaRPr lang="en-US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800100" lvl="2" indent="0">
              <a:spcBef>
                <a:spcPts val="600"/>
              </a:spcBef>
              <a:defRPr/>
            </a:pPr>
            <a:endParaRPr lang="en-US" dirty="0" smtClean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sz="2000" dirty="0" smtClean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Selective laser melting / sintering</a:t>
            </a:r>
            <a:endParaRPr alt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6393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ZoneTexte 55"/>
          <p:cNvSpPr txBox="1">
            <a:spLocks noChangeArrowheads="1"/>
          </p:cNvSpPr>
          <p:nvPr/>
        </p:nvSpPr>
        <p:spPr bwMode="auto">
          <a:xfrm>
            <a:off x="619918" y="4933685"/>
            <a:ext cx="7742237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r-FR" u="sng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density (W/mm</a:t>
            </a:r>
            <a:r>
              <a:rPr lang="en-US" altLang="fr-FR" u="sng" baseline="30000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fr-FR" u="sng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		P</a:t>
            </a:r>
            <a:r>
              <a:rPr lang="en-US" altLang="fr-FR" baseline="-25000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 / (</a:t>
            </a:r>
            <a:r>
              <a:rPr lang="en-US" altLang="fr-FR" dirty="0" smtClean="0">
                <a:solidFill>
                  <a:srgbClr val="A80039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US" altLang="fr-FR" baseline="30000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/4)</a:t>
            </a:r>
          </a:p>
          <a:p>
            <a:pPr>
              <a:spcBef>
                <a:spcPts val="600"/>
              </a:spcBef>
            </a:pPr>
            <a:r>
              <a:rPr lang="en-US" altLang="fr-FR" u="sng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 time (s) </a:t>
            </a:r>
            <a:r>
              <a:rPr lang="en-US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	t</a:t>
            </a:r>
            <a:r>
              <a:rPr lang="en-US" altLang="fr-FR" baseline="30000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altLang="fr-FR" dirty="0" err="1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fr-FR" baseline="-25000" dirty="0" err="1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(</a:t>
            </a:r>
            <a:r>
              <a:rPr lang="en-US" altLang="fr-FR" dirty="0" err="1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altLang="fr-FR" baseline="-25000" dirty="0" err="1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</a:t>
            </a:r>
            <a:r>
              <a:rPr lang="en-US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altLang="fr-FR" dirty="0" err="1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altLang="fr-FR" baseline="-25000" dirty="0" err="1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</a:t>
            </a:r>
            <a:r>
              <a:rPr lang="en-US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 </a:t>
            </a:r>
            <a:r>
              <a:rPr lang="en-US" altLang="fr-FR" dirty="0" smtClean="0">
                <a:solidFill>
                  <a:srgbClr val="A80039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en-US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US" altLang="fr-FR" baseline="30000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(4 v s)</a:t>
            </a:r>
            <a:endParaRPr lang="en-US" altLang="fr-FR" u="sng" dirty="0" smtClean="0">
              <a:solidFill>
                <a:srgbClr val="A8003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 density (J/mm²) :		J</a:t>
            </a:r>
            <a:r>
              <a:rPr lang="en-US" altLang="fr-FR" baseline="30000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</a:t>
            </a:r>
            <a:r>
              <a:rPr lang="en-US" altLang="fr-FR" baseline="-25000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en-US" altLang="fr-FR" baseline="30000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  / (s v)</a:t>
            </a:r>
          </a:p>
          <a:p>
            <a:pPr>
              <a:spcBef>
                <a:spcPts val="600"/>
              </a:spcBef>
            </a:pPr>
            <a:r>
              <a:rPr lang="en-US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Overlapping (%) :			</a:t>
            </a:r>
            <a:r>
              <a:rPr lang="en-US" altLang="fr-FR" dirty="0" err="1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</a:t>
            </a:r>
            <a:r>
              <a:rPr lang="en-US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100 (</a:t>
            </a:r>
            <a:r>
              <a:rPr lang="en-US" altLang="fr-FR" dirty="0" smtClean="0">
                <a:solidFill>
                  <a:srgbClr val="A80039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v) / </a:t>
            </a:r>
            <a:r>
              <a:rPr lang="en-US" altLang="fr-FR" dirty="0" smtClean="0">
                <a:solidFill>
                  <a:srgbClr val="A80039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fr-FR" i="1" dirty="0" smtClean="0">
              <a:solidFill>
                <a:srgbClr val="A8003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r-FR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grpSp>
        <p:nvGrpSpPr>
          <p:cNvPr id="25606" name="Groupe 78"/>
          <p:cNvGrpSpPr>
            <a:grpSpLocks/>
          </p:cNvGrpSpPr>
          <p:nvPr/>
        </p:nvGrpSpPr>
        <p:grpSpPr bwMode="auto">
          <a:xfrm>
            <a:off x="1979613" y="2099904"/>
            <a:ext cx="6667500" cy="2478087"/>
            <a:chOff x="239136" y="3620028"/>
            <a:chExt cx="5200463" cy="2963607"/>
          </a:xfrm>
        </p:grpSpPr>
        <p:grpSp>
          <p:nvGrpSpPr>
            <p:cNvPr id="25621" name="Groupe 50"/>
            <p:cNvGrpSpPr>
              <a:grpSpLocks/>
            </p:cNvGrpSpPr>
            <p:nvPr/>
          </p:nvGrpSpPr>
          <p:grpSpPr bwMode="auto">
            <a:xfrm>
              <a:off x="239136" y="3620028"/>
              <a:ext cx="5200463" cy="2963607"/>
              <a:chOff x="220663" y="1851553"/>
              <a:chExt cx="5200463" cy="2963607"/>
            </a:xfrm>
          </p:grpSpPr>
          <p:grpSp>
            <p:nvGrpSpPr>
              <p:cNvPr id="25623" name="Groupe 49"/>
              <p:cNvGrpSpPr>
                <a:grpSpLocks/>
              </p:cNvGrpSpPr>
              <p:nvPr/>
            </p:nvGrpSpPr>
            <p:grpSpPr bwMode="auto">
              <a:xfrm>
                <a:off x="220663" y="1851553"/>
                <a:ext cx="5200463" cy="2963607"/>
                <a:chOff x="220663" y="1851553"/>
                <a:chExt cx="5200463" cy="2963607"/>
              </a:xfrm>
            </p:grpSpPr>
            <p:grpSp>
              <p:nvGrpSpPr>
                <p:cNvPr id="25626" name="Groupe 43"/>
                <p:cNvGrpSpPr>
                  <a:grpSpLocks/>
                </p:cNvGrpSpPr>
                <p:nvPr/>
              </p:nvGrpSpPr>
              <p:grpSpPr bwMode="auto">
                <a:xfrm>
                  <a:off x="220663" y="1851553"/>
                  <a:ext cx="4271871" cy="2963607"/>
                  <a:chOff x="434110" y="2092019"/>
                  <a:chExt cx="4270412" cy="2963056"/>
                </a:xfrm>
              </p:grpSpPr>
              <p:grpSp>
                <p:nvGrpSpPr>
                  <p:cNvPr id="25628" name="Groupe 10"/>
                  <p:cNvGrpSpPr>
                    <a:grpSpLocks/>
                  </p:cNvGrpSpPr>
                  <p:nvPr/>
                </p:nvGrpSpPr>
                <p:grpSpPr bwMode="auto">
                  <a:xfrm>
                    <a:off x="434110" y="2092019"/>
                    <a:ext cx="4270412" cy="2963056"/>
                    <a:chOff x="350983" y="2452237"/>
                    <a:chExt cx="4270412" cy="2963056"/>
                  </a:xfrm>
                </p:grpSpPr>
                <p:grpSp>
                  <p:nvGrpSpPr>
                    <p:cNvPr id="25634" name="Groupe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983" y="2452237"/>
                      <a:ext cx="4270412" cy="2963056"/>
                      <a:chOff x="1570182" y="2544601"/>
                      <a:chExt cx="4270412" cy="2963056"/>
                    </a:xfrm>
                  </p:grpSpPr>
                  <p:grpSp>
                    <p:nvGrpSpPr>
                      <p:cNvPr id="25639" name="Groupe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70182" y="3786851"/>
                        <a:ext cx="4211782" cy="1720806"/>
                        <a:chOff x="1570182" y="3786851"/>
                        <a:chExt cx="4211782" cy="1720806"/>
                      </a:xfrm>
                    </p:grpSpPr>
                    <p:grpSp>
                      <p:nvGrpSpPr>
                        <p:cNvPr id="25641" name="Groupe 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70182" y="3786851"/>
                          <a:ext cx="4211782" cy="1720806"/>
                          <a:chOff x="1570182" y="3786851"/>
                          <a:chExt cx="4211782" cy="1720806"/>
                        </a:xfrm>
                      </p:grpSpPr>
                      <p:grpSp>
                        <p:nvGrpSpPr>
                          <p:cNvPr id="25643" name="Groupe 1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570182" y="3786851"/>
                            <a:ext cx="4211782" cy="1720806"/>
                            <a:chOff x="1579418" y="3038705"/>
                            <a:chExt cx="4211782" cy="1720806"/>
                          </a:xfrm>
                        </p:grpSpPr>
                        <p:sp>
                          <p:nvSpPr>
                            <p:cNvPr id="23" name="Organigramme : Données 22"/>
                            <p:cNvSpPr/>
                            <p:nvPr/>
                          </p:nvSpPr>
                          <p:spPr>
                            <a:xfrm>
                              <a:off x="1579418" y="3037863"/>
                              <a:ext cx="4212173" cy="1721648"/>
                            </a:xfrm>
                            <a:prstGeom prst="flowChartInputOutput">
                              <a:avLst/>
                            </a:prstGeom>
                            <a:solidFill>
                              <a:schemeClr val="bg2"/>
                            </a:solidFill>
                            <a:ln>
                              <a:solidFill>
                                <a:schemeClr val="bg2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en-US">
                                <a:solidFill>
                                  <a:srgbClr val="A80039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4" name="Organigramme : Données 23"/>
                            <p:cNvSpPr/>
                            <p:nvPr/>
                          </p:nvSpPr>
                          <p:spPr>
                            <a:xfrm>
                              <a:off x="2106713" y="3176430"/>
                              <a:ext cx="3203381" cy="1355300"/>
                            </a:xfrm>
                            <a:prstGeom prst="flowChartInputOutput">
                              <a:avLst/>
                            </a:prstGeom>
                            <a:solidFill>
                              <a:srgbClr val="969696"/>
                            </a:solidFill>
                            <a:ln>
                              <a:solidFill>
                                <a:schemeClr val="bg2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en-US">
                                <a:solidFill>
                                  <a:srgbClr val="A80039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5644" name="ZoneTexte 2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32816" y="4665903"/>
                            <a:ext cx="1605999" cy="4987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lvl1pPr marL="342900" indent="-3429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9pPr>
                          </a:lstStyle>
                          <a:p>
                            <a:pPr>
                              <a:buFont typeface="Arial" panose="020B0604020202020204" pitchFamily="34" charset="0"/>
                              <a:buNone/>
                            </a:pPr>
                            <a:endParaRPr lang="en-US" altLang="fr-FR" dirty="0">
                              <a:solidFill>
                                <a:srgbClr val="A80039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5642" name="ZoneTexte 1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61274" y="5028023"/>
                          <a:ext cx="877454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/>
                        <a:lstStyle>
                          <a:lvl1pPr marL="342900" indent="-3429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buFont typeface="Arial" panose="020B0604020202020204" pitchFamily="34" charset="0"/>
                            <a:buNone/>
                          </a:pPr>
                          <a:endParaRPr lang="en-US" altLang="fr-FR" dirty="0">
                            <a:solidFill>
                              <a:srgbClr val="A80039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8" name="ZoneTexte 17"/>
                      <p:cNvSpPr txBox="1"/>
                      <p:nvPr/>
                    </p:nvSpPr>
                    <p:spPr>
                      <a:xfrm>
                        <a:off x="3100081" y="2544601"/>
                        <a:ext cx="2740450" cy="45746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normAutofit/>
                      </a:bodyPr>
                      <a:lstStyle/>
                      <a:p>
                        <a:pPr marL="342900" indent="-342900" eaLnBrk="0" hangingPunct="0">
                          <a:buFont typeface="Arial" pitchFamily="34" charset="0"/>
                          <a:buNone/>
                          <a:defRPr/>
                        </a:pPr>
                        <a:r>
                          <a:rPr lang="en-US" dirty="0" smtClean="0">
                            <a:solidFill>
                              <a:srgbClr val="A80039"/>
                            </a:solidFill>
                            <a:latin typeface="Calibri" pitchFamily="34" charset="0"/>
                            <a:ea typeface="Calibri" pitchFamily="34" charset="0"/>
                            <a:cs typeface="Times New Roman" pitchFamily="18" charset="0"/>
                          </a:rPr>
                          <a:t>Power </a:t>
                        </a:r>
                        <a:r>
                          <a:rPr lang="en-US" dirty="0">
                            <a:solidFill>
                              <a:srgbClr val="A80039"/>
                            </a:solidFill>
                            <a:latin typeface="Calibri" pitchFamily="34" charset="0"/>
                            <a:ea typeface="Calibri" pitchFamily="34" charset="0"/>
                            <a:cs typeface="Times New Roman" pitchFamily="18" charset="0"/>
                          </a:rPr>
                          <a:t>P (W)</a:t>
                        </a:r>
                      </a:p>
                    </p:txBody>
                  </p:sp>
                </p:grpSp>
                <p:grpSp>
                  <p:nvGrpSpPr>
                    <p:cNvPr id="25635" name="Groupe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2472" y="2623127"/>
                      <a:ext cx="323273" cy="1514765"/>
                      <a:chOff x="1542472" y="2623127"/>
                      <a:chExt cx="323273" cy="1514765"/>
                    </a:xfrm>
                  </p:grpSpPr>
                  <p:sp>
                    <p:nvSpPr>
                      <p:cNvPr id="14" name="Ellipse 13"/>
                      <p:cNvSpPr/>
                      <p:nvPr/>
                    </p:nvSpPr>
                    <p:spPr>
                      <a:xfrm>
                        <a:off x="1598668" y="3934713"/>
                        <a:ext cx="202996" cy="146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A80039"/>
                          </a:solidFill>
                        </a:endParaRPr>
                      </a:p>
                    </p:txBody>
                  </p:sp>
                  <p:sp>
                    <p:nvSpPr>
                      <p:cNvPr id="15" name="Ellipse 14"/>
                      <p:cNvSpPr/>
                      <p:nvPr/>
                    </p:nvSpPr>
                    <p:spPr>
                      <a:xfrm>
                        <a:off x="1542967" y="3887260"/>
                        <a:ext cx="324299" cy="250559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A80039"/>
                          </a:solidFill>
                        </a:endParaRPr>
                      </a:p>
                    </p:txBody>
                  </p:sp>
                  <p:sp>
                    <p:nvSpPr>
                      <p:cNvPr id="16" name="Organigramme : Fusion 15"/>
                      <p:cNvSpPr/>
                      <p:nvPr/>
                    </p:nvSpPr>
                    <p:spPr>
                      <a:xfrm>
                        <a:off x="1570198" y="2623073"/>
                        <a:ext cx="269837" cy="1402753"/>
                      </a:xfrm>
                      <a:prstGeom prst="flowChartMerge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A80039"/>
                          </a:solidFill>
                        </a:endParaRPr>
                      </a:p>
                    </p:txBody>
                  </p:sp>
                </p:grpSp>
              </p:grpSp>
              <p:cxnSp>
                <p:nvCxnSpPr>
                  <p:cNvPr id="26" name="Connecteur droit 25"/>
                  <p:cNvCxnSpPr>
                    <a:stCxn id="15" idx="6"/>
                  </p:cNvCxnSpPr>
                  <p:nvPr/>
                </p:nvCxnSpPr>
                <p:spPr>
                  <a:xfrm>
                    <a:off x="1949156" y="3654219"/>
                    <a:ext cx="1893807" cy="3796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Connecteur droit 27"/>
                  <p:cNvCxnSpPr/>
                  <p:nvPr/>
                </p:nvCxnSpPr>
                <p:spPr>
                  <a:xfrm flipV="1">
                    <a:off x="1661990" y="3857325"/>
                    <a:ext cx="2008921" cy="3796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Connecteur droit 31"/>
                  <p:cNvCxnSpPr/>
                  <p:nvPr/>
                </p:nvCxnSpPr>
                <p:spPr>
                  <a:xfrm rot="5400000">
                    <a:off x="3648164" y="3676223"/>
                    <a:ext cx="212596" cy="157199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Connecteur droit avec flèche 34"/>
                  <p:cNvCxnSpPr/>
                  <p:nvPr/>
                </p:nvCxnSpPr>
                <p:spPr>
                  <a:xfrm>
                    <a:off x="2539578" y="3648525"/>
                    <a:ext cx="425797" cy="1898"/>
                  </a:xfrm>
                  <a:prstGeom prst="straightConnector1">
                    <a:avLst/>
                  </a:prstGeom>
                  <a:ln w="31750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Connecteur droit avec flèche 37"/>
                  <p:cNvCxnSpPr/>
                  <p:nvPr/>
                </p:nvCxnSpPr>
                <p:spPr>
                  <a:xfrm rot="16200000" flipH="1" flipV="1">
                    <a:off x="2618177" y="3625734"/>
                    <a:ext cx="0" cy="451790"/>
                  </a:xfrm>
                  <a:prstGeom prst="straightConnector1">
                    <a:avLst/>
                  </a:prstGeom>
                  <a:ln w="31750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627" name="ZoneTexte 44"/>
                <p:cNvSpPr txBox="1">
                  <a:spLocks noChangeArrowheads="1"/>
                </p:cNvSpPr>
                <p:nvPr/>
              </p:nvSpPr>
              <p:spPr bwMode="auto">
                <a:xfrm>
                  <a:off x="1662113" y="2562225"/>
                  <a:ext cx="3759013" cy="676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fr-FR" dirty="0">
                      <a:solidFill>
                        <a:srgbClr val="A80039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Speed </a:t>
                  </a:r>
                  <a:r>
                    <a:rPr lang="en-US" altLang="fr-FR" dirty="0" smtClean="0">
                      <a:solidFill>
                        <a:srgbClr val="A80039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 </a:t>
                  </a:r>
                  <a:r>
                    <a:rPr lang="en-US" altLang="fr-FR" dirty="0">
                      <a:solidFill>
                        <a:srgbClr val="A80039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(mm/s)</a:t>
                  </a:r>
                </a:p>
              </p:txBody>
            </p:sp>
          </p:grpSp>
          <p:cxnSp>
            <p:nvCxnSpPr>
              <p:cNvPr id="49" name="Connecteur droit avec flèche 48"/>
              <p:cNvCxnSpPr/>
              <p:nvPr/>
            </p:nvCxnSpPr>
            <p:spPr>
              <a:xfrm rot="5400000">
                <a:off x="3505502" y="3430757"/>
                <a:ext cx="267694" cy="16592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25" name="ZoneTexte 51"/>
              <p:cNvSpPr txBox="1">
                <a:spLocks noChangeArrowheads="1"/>
              </p:cNvSpPr>
              <p:nvPr/>
            </p:nvSpPr>
            <p:spPr bwMode="auto">
              <a:xfrm>
                <a:off x="3872808" y="3707957"/>
                <a:ext cx="1303600" cy="817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fr-FR" dirty="0">
                    <a:solidFill>
                      <a:srgbClr val="A8003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Vectorization</a:t>
                </a:r>
              </a:p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fr-FR" dirty="0" smtClean="0">
                    <a:solidFill>
                      <a:srgbClr val="A8003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 </a:t>
                </a:r>
                <a:r>
                  <a:rPr lang="en-US" altLang="fr-FR" dirty="0">
                    <a:solidFill>
                      <a:srgbClr val="A8003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(µm)</a:t>
                </a:r>
              </a:p>
            </p:txBody>
          </p:sp>
        </p:grpSp>
        <p:cxnSp>
          <p:nvCxnSpPr>
            <p:cNvPr id="78" name="Connecteur droit avec flèche 77"/>
            <p:cNvCxnSpPr/>
            <p:nvPr/>
          </p:nvCxnSpPr>
          <p:spPr>
            <a:xfrm>
              <a:off x="2119970" y="4937609"/>
              <a:ext cx="849409" cy="18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10" name="ZoneTexte 51"/>
          <p:cNvSpPr txBox="1">
            <a:spLocks noChangeArrowheads="1"/>
          </p:cNvSpPr>
          <p:nvPr/>
        </p:nvSpPr>
        <p:spPr bwMode="auto">
          <a:xfrm>
            <a:off x="1385094" y="2164377"/>
            <a:ext cx="21320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fr-FR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 diameter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fr-FR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>
                <a:solidFill>
                  <a:srgbClr val="A80039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altLang="fr-FR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(µm)</a:t>
            </a:r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433388" y="1330325"/>
            <a:ext cx="647541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Processing parameters </a:t>
            </a:r>
            <a:endParaRPr lang="en-US" altLang="fr-FR" sz="20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sz="20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Connecteur droit 36"/>
          <p:cNvCxnSpPr/>
          <p:nvPr/>
        </p:nvCxnSpPr>
        <p:spPr bwMode="auto">
          <a:xfrm>
            <a:off x="3351213" y="3911241"/>
            <a:ext cx="2428875" cy="317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 bwMode="auto">
          <a:xfrm>
            <a:off x="3176587" y="4129597"/>
            <a:ext cx="2428875" cy="317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 bwMode="auto">
          <a:xfrm>
            <a:off x="4234656" y="3908141"/>
            <a:ext cx="546100" cy="1587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 bwMode="auto">
          <a:xfrm>
            <a:off x="4025900" y="4123682"/>
            <a:ext cx="546100" cy="1587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51"/>
          <p:cNvSpPr txBox="1">
            <a:spLocks noChangeArrowheads="1"/>
          </p:cNvSpPr>
          <p:nvPr/>
        </p:nvSpPr>
        <p:spPr bwMode="auto">
          <a:xfrm>
            <a:off x="280195" y="3246193"/>
            <a:ext cx="21320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 strategy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fr-FR" dirty="0" smtClean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way or 2ways</a:t>
            </a:r>
            <a:endParaRPr lang="en-US" altLang="fr-FR" dirty="0">
              <a:solidFill>
                <a:srgbClr val="A8003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2303000" y="3571515"/>
            <a:ext cx="1102982" cy="69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2273467" y="3735307"/>
            <a:ext cx="910265" cy="212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 bwMode="auto">
          <a:xfrm rot="5400000">
            <a:off x="5718833" y="3953156"/>
            <a:ext cx="223838" cy="2127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6469064" y="3577866"/>
            <a:ext cx="294174" cy="242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6027495" y="3897689"/>
            <a:ext cx="774481" cy="181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805907" y="2817647"/>
            <a:ext cx="782638" cy="552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Selective laser melting / sintering</a:t>
            </a:r>
            <a:endParaRPr alt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31848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colade ouvrante 10"/>
          <p:cNvSpPr/>
          <p:nvPr/>
        </p:nvSpPr>
        <p:spPr>
          <a:xfrm>
            <a:off x="1985003" y="3750368"/>
            <a:ext cx="2017336" cy="1442302"/>
          </a:xfrm>
          <a:prstGeom prst="leftBrace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prstClr val="black"/>
              </a:solidFill>
            </a:endParaRPr>
          </a:p>
        </p:txBody>
      </p:sp>
      <p:sp>
        <p:nvSpPr>
          <p:cNvPr id="27652" name="ZoneTexte 24"/>
          <p:cNvSpPr txBox="1">
            <a:spLocks noChangeArrowheads="1"/>
          </p:cNvSpPr>
          <p:nvPr/>
        </p:nvSpPr>
        <p:spPr bwMode="auto">
          <a:xfrm>
            <a:off x="2349500" y="6262688"/>
            <a:ext cx="54403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1100" i="1">
                <a:solidFill>
                  <a:srgbClr val="000000"/>
                </a:solidFill>
              </a:rPr>
              <a:t>Laser Cladding: </a:t>
            </a:r>
            <a:r>
              <a:rPr lang="fr-BE" altLang="fr-FR" sz="1100">
                <a:solidFill>
                  <a:srgbClr val="000000"/>
                </a:solidFill>
              </a:rPr>
              <a:t>Jan Gedopt, Marleen Rombouts </a:t>
            </a:r>
            <a:r>
              <a:rPr lang="fr-BE" altLang="fr-FR" sz="1100" i="1">
                <a:solidFill>
                  <a:srgbClr val="000000"/>
                </a:solidFill>
              </a:rPr>
              <a:t>Lasercentrum Vlaanderen</a:t>
            </a:r>
            <a:endParaRPr lang="fr-BE" altLang="fr-FR" sz="110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655" name="ZoneTexte 35"/>
          <p:cNvSpPr txBox="1">
            <a:spLocks noChangeArrowheads="1"/>
          </p:cNvSpPr>
          <p:nvPr/>
        </p:nvSpPr>
        <p:spPr bwMode="auto">
          <a:xfrm>
            <a:off x="433388" y="1330325"/>
            <a:ext cx="647541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fr-FR" sz="2000" b="1" dirty="0" smtClean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Processing parameters </a:t>
            </a:r>
            <a:endParaRPr lang="en-US" altLang="fr-FR" sz="20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fr-FR" sz="20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660" name="Groupe 37"/>
          <p:cNvGrpSpPr>
            <a:grpSpLocks/>
          </p:cNvGrpSpPr>
          <p:nvPr/>
        </p:nvGrpSpPr>
        <p:grpSpPr bwMode="auto">
          <a:xfrm>
            <a:off x="1645384" y="2078054"/>
            <a:ext cx="5996781" cy="3847183"/>
            <a:chOff x="2132157" y="1703532"/>
            <a:chExt cx="6665913" cy="4420323"/>
          </a:xfrm>
        </p:grpSpPr>
        <p:grpSp>
          <p:nvGrpSpPr>
            <p:cNvPr id="27661" name="Groupe 39"/>
            <p:cNvGrpSpPr>
              <a:grpSpLocks/>
            </p:cNvGrpSpPr>
            <p:nvPr/>
          </p:nvGrpSpPr>
          <p:grpSpPr bwMode="auto">
            <a:xfrm>
              <a:off x="2132157" y="1703532"/>
              <a:ext cx="6665913" cy="4344988"/>
              <a:chOff x="2085831" y="1758372"/>
              <a:chExt cx="6665912" cy="4344988"/>
            </a:xfrm>
          </p:grpSpPr>
          <p:grpSp>
            <p:nvGrpSpPr>
              <p:cNvPr id="27663" name="Groupe 37"/>
              <p:cNvGrpSpPr>
                <a:grpSpLocks/>
              </p:cNvGrpSpPr>
              <p:nvPr/>
            </p:nvGrpSpPr>
            <p:grpSpPr bwMode="auto">
              <a:xfrm>
                <a:off x="2085831" y="1758372"/>
                <a:ext cx="6665912" cy="4344988"/>
                <a:chOff x="2085831" y="1758372"/>
                <a:chExt cx="6665912" cy="4344988"/>
              </a:xfrm>
            </p:grpSpPr>
            <p:grpSp>
              <p:nvGrpSpPr>
                <p:cNvPr id="27665" name="Groupe 35"/>
                <p:cNvGrpSpPr>
                  <a:grpSpLocks/>
                </p:cNvGrpSpPr>
                <p:nvPr/>
              </p:nvGrpSpPr>
              <p:grpSpPr bwMode="auto">
                <a:xfrm>
                  <a:off x="2085831" y="1758372"/>
                  <a:ext cx="6665912" cy="4344988"/>
                  <a:chOff x="2085831" y="1758372"/>
                  <a:chExt cx="6665912" cy="4344988"/>
                </a:xfrm>
              </p:grpSpPr>
              <p:grpSp>
                <p:nvGrpSpPr>
                  <p:cNvPr id="27670" name="Groupe 30"/>
                  <p:cNvGrpSpPr>
                    <a:grpSpLocks/>
                  </p:cNvGrpSpPr>
                  <p:nvPr/>
                </p:nvGrpSpPr>
                <p:grpSpPr bwMode="auto">
                  <a:xfrm>
                    <a:off x="2085831" y="1758372"/>
                    <a:ext cx="6665912" cy="4344988"/>
                    <a:chOff x="2085831" y="1758372"/>
                    <a:chExt cx="6665912" cy="4344988"/>
                  </a:xfrm>
                </p:grpSpPr>
                <p:grpSp>
                  <p:nvGrpSpPr>
                    <p:cNvPr id="27672" name="Groupe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5831" y="1758372"/>
                      <a:ext cx="6665912" cy="4344988"/>
                      <a:chOff x="2233613" y="1758372"/>
                      <a:chExt cx="6665912" cy="4344988"/>
                    </a:xfrm>
                  </p:grpSpPr>
                  <p:grpSp>
                    <p:nvGrpSpPr>
                      <p:cNvPr id="27675" name="Groupe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33613" y="1758372"/>
                        <a:ext cx="6665912" cy="4344988"/>
                        <a:chOff x="2233613" y="1758372"/>
                        <a:chExt cx="6665912" cy="4344988"/>
                      </a:xfrm>
                    </p:grpSpPr>
                    <p:pic>
                      <p:nvPicPr>
                        <p:cNvPr id="27677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3613" y="1758372"/>
                          <a:ext cx="6665912" cy="4344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sp>
                      <p:nvSpPr>
                        <p:cNvPr id="12" name="Rectangle 11"/>
                        <p:cNvSpPr/>
                        <p:nvPr/>
                      </p:nvSpPr>
                      <p:spPr>
                        <a:xfrm>
                          <a:off x="6732588" y="4831172"/>
                          <a:ext cx="860425" cy="49044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fr-BE"/>
                        </a:p>
                      </p:txBody>
                    </p:sp>
                    <p:sp>
                      <p:nvSpPr>
                        <p:cNvPr id="13" name="Rectangle 12"/>
                        <p:cNvSpPr/>
                        <p:nvPr/>
                      </p:nvSpPr>
                      <p:spPr>
                        <a:xfrm>
                          <a:off x="7504113" y="5048616"/>
                          <a:ext cx="660400" cy="30950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fr-BE"/>
                        </a:p>
                      </p:txBody>
                    </p:sp>
                    <p:sp>
                      <p:nvSpPr>
                        <p:cNvPr id="16" name="Rectangle 15"/>
                        <p:cNvSpPr/>
                        <p:nvPr/>
                      </p:nvSpPr>
                      <p:spPr>
                        <a:xfrm>
                          <a:off x="7131050" y="4859741"/>
                          <a:ext cx="660400" cy="30950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fr-BE"/>
                        </a:p>
                      </p:txBody>
                    </p:sp>
                    <p:sp>
                      <p:nvSpPr>
                        <p:cNvPr id="17" name="Rectangle 16"/>
                        <p:cNvSpPr/>
                        <p:nvPr/>
                      </p:nvSpPr>
                      <p:spPr>
                        <a:xfrm>
                          <a:off x="7491413" y="4988303"/>
                          <a:ext cx="660400" cy="8412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fr-BE"/>
                        </a:p>
                      </p:txBody>
                    </p:sp>
                    <p:sp>
                      <p:nvSpPr>
                        <p:cNvPr id="18" name="Rogner un rectangle à un seul coin 17"/>
                        <p:cNvSpPr/>
                        <p:nvPr/>
                      </p:nvSpPr>
                      <p:spPr>
                        <a:xfrm>
                          <a:off x="7334250" y="4877200"/>
                          <a:ext cx="461963" cy="277759"/>
                        </a:xfrm>
                        <a:prstGeom prst="snip1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fr-BE"/>
                        </a:p>
                      </p:txBody>
                    </p:sp>
                  </p:grpSp>
                  <p:sp>
                    <p:nvSpPr>
                      <p:cNvPr id="21" name="Rogner un rectangle à un seul coin 20"/>
                      <p:cNvSpPr/>
                      <p:nvPr/>
                    </p:nvSpPr>
                    <p:spPr>
                      <a:xfrm>
                        <a:off x="7431088" y="4947036"/>
                        <a:ext cx="461962" cy="277759"/>
                      </a:xfrm>
                      <a:prstGeom prst="snip1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fr-BE"/>
                      </a:p>
                    </p:txBody>
                  </p:sp>
                </p:grp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6248256" y="4743876"/>
                      <a:ext cx="660400" cy="30950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fr-BE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7684943" y="4240737"/>
                      <a:ext cx="660400" cy="30950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fr-BE"/>
                    </a:p>
                  </p:txBody>
                </p:sp>
              </p:grpSp>
              <p:sp>
                <p:nvSpPr>
                  <p:cNvPr id="34" name="Rectangle 33"/>
                  <p:cNvSpPr/>
                  <p:nvPr/>
                </p:nvSpPr>
                <p:spPr>
                  <a:xfrm>
                    <a:off x="6502256" y="2050415"/>
                    <a:ext cx="655637" cy="12062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BE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6073631" y="3218587"/>
                    <a:ext cx="1389062" cy="777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BE"/>
                  </a:p>
                </p:txBody>
              </p:sp>
            </p:grpSp>
            <p:sp>
              <p:nvSpPr>
                <p:cNvPr id="37" name="Rectangle 36"/>
                <p:cNvSpPr/>
                <p:nvPr/>
              </p:nvSpPr>
              <p:spPr>
                <a:xfrm>
                  <a:off x="6899131" y="3601099"/>
                  <a:ext cx="287337" cy="476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BE"/>
                </a:p>
              </p:txBody>
            </p:sp>
          </p:grpSp>
          <p:sp>
            <p:nvSpPr>
              <p:cNvPr id="39" name="Rectangle 38"/>
              <p:cNvSpPr/>
              <p:nvPr/>
            </p:nvSpPr>
            <p:spPr>
              <a:xfrm>
                <a:off x="5121131" y="1990102"/>
                <a:ext cx="88900" cy="968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BE"/>
              </a:p>
            </p:txBody>
          </p:sp>
        </p:grpSp>
        <p:sp>
          <p:nvSpPr>
            <p:cNvPr id="27662" name="ZoneTexte 35"/>
            <p:cNvSpPr txBox="1">
              <a:spLocks noChangeArrowheads="1"/>
            </p:cNvSpPr>
            <p:nvPr/>
          </p:nvSpPr>
          <p:spPr bwMode="auto">
            <a:xfrm>
              <a:off x="4922838" y="5809530"/>
              <a:ext cx="1966912" cy="314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fr-FR" altLang="fr-FR" sz="16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Interaction time (s)</a:t>
              </a:r>
              <a:endParaRPr lang="fr-BE" altLang="fr-FR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657" name="ZoneTexte 2"/>
          <p:cNvSpPr txBox="1">
            <a:spLocks noChangeArrowheads="1"/>
          </p:cNvSpPr>
          <p:nvPr/>
        </p:nvSpPr>
        <p:spPr bwMode="auto">
          <a:xfrm>
            <a:off x="6231702" y="4869601"/>
            <a:ext cx="2016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fr-FR" dirty="0">
                <a:solidFill>
                  <a:srgbClr val="A80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Sintering ?</a:t>
            </a:r>
          </a:p>
        </p:txBody>
      </p:sp>
      <p:sp>
        <p:nvSpPr>
          <p:cNvPr id="36" name="Titre 2"/>
          <p:cNvSpPr>
            <a:spLocks noGrp="1"/>
          </p:cNvSpPr>
          <p:nvPr>
            <p:ph type="title"/>
          </p:nvPr>
        </p:nvSpPr>
        <p:spPr>
          <a:xfrm>
            <a:off x="457200" y="83048"/>
            <a:ext cx="8229600" cy="1143000"/>
          </a:xfrm>
        </p:spPr>
        <p:txBody>
          <a:bodyPr/>
          <a:lstStyle/>
          <a:p>
            <a:r>
              <a:rPr lang="en-US" altLang="fr-FR" sz="2800" dirty="0" smtClean="0"/>
              <a:t>Selective laser melting / sintering</a:t>
            </a:r>
            <a:endParaRPr alt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UMo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BCC"/>
      </a:accent1>
      <a:accent2>
        <a:srgbClr val="C40C42"/>
      </a:accent2>
      <a:accent3>
        <a:srgbClr val="A5A5A5"/>
      </a:accent3>
      <a:accent4>
        <a:srgbClr val="94CD7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fontScale="92500" lnSpcReduction="10000"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2800" b="0" i="0" u="none" strike="noStrike" kern="1200" cap="none" spc="0" normalizeH="0" baseline="0" noProof="0" dirty="0" smtClean="0">
            <a:ln>
              <a:noFill/>
            </a:ln>
            <a:solidFill>
              <a:srgbClr val="808080"/>
            </a:solidFill>
            <a:effectLst/>
            <a:uLnTx/>
            <a:uFillTx/>
            <a:latin typeface="Calibri" pitchFamily="34" charset="0"/>
            <a:ea typeface="Calibri" pitchFamily="34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10356</TotalTime>
  <Words>1878</Words>
  <Application>Microsoft Office PowerPoint</Application>
  <PresentationFormat>Affichage à l'écran (4:3)</PresentationFormat>
  <Paragraphs>443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5" baseType="lpstr">
      <vt:lpstr>Arial</vt:lpstr>
      <vt:lpstr>Calibri</vt:lpstr>
      <vt:lpstr>Symbol</vt:lpstr>
      <vt:lpstr>Times New Roman</vt:lpstr>
      <vt:lpstr>Wingdings</vt:lpstr>
      <vt:lpstr>Thème Office</vt:lpstr>
      <vt:lpstr>Processing of Electroactive Components by means of Selective Laser Sintering / Melting (SLS/SLM)</vt:lpstr>
      <vt:lpstr>Context</vt:lpstr>
      <vt:lpstr>Context</vt:lpstr>
      <vt:lpstr>Context</vt:lpstr>
      <vt:lpstr>Selective laser melting / sintering</vt:lpstr>
      <vt:lpstr>Selective laser melting / sintering</vt:lpstr>
      <vt:lpstr>Selective laser melting / sintering</vt:lpstr>
      <vt:lpstr>Selective laser melting / sintering</vt:lpstr>
      <vt:lpstr>Selective laser melting / sintering</vt:lpstr>
      <vt:lpstr>Selective laser melting / sintering</vt:lpstr>
      <vt:lpstr>Lasesurf Projet</vt:lpstr>
      <vt:lpstr>Lasesurf Projet</vt:lpstr>
      <vt:lpstr>Treatment of BaTiO3 powder pellets</vt:lpstr>
      <vt:lpstr>Treatment of BaTiO3 powder pellets</vt:lpstr>
      <vt:lpstr>Treatment of BaTiO3 powder pellets</vt:lpstr>
      <vt:lpstr>Treatment of BaTiO3 powder pellets</vt:lpstr>
      <vt:lpstr>Treatment of BaTiO3 powder pellets</vt:lpstr>
      <vt:lpstr>Treatment of BaTiO3 powder pellets</vt:lpstr>
      <vt:lpstr>Treatment of BaTiO3 powder pellets</vt:lpstr>
      <vt:lpstr>Treatment of BaTiO3 powder pellets</vt:lpstr>
      <vt:lpstr>Treatment of BaTiO3 powder pellets</vt:lpstr>
      <vt:lpstr>Treatment of BaTiO3 powder pellets</vt:lpstr>
      <vt:lpstr>Consolidation of a BaTiO3 powder layer</vt:lpstr>
      <vt:lpstr>Treatment of BaTiO3 powder layers</vt:lpstr>
      <vt:lpstr>Treatment of BaTiO3 powder layers</vt:lpstr>
      <vt:lpstr>Treatment of BaTiO3 powder layers</vt:lpstr>
      <vt:lpstr>Treatment of BaTiO3 powder layers</vt:lpstr>
      <vt:lpstr>Thermal characterization of  a laser scan</vt:lpstr>
      <vt:lpstr>Thermal characterization of  a laser scan</vt:lpstr>
      <vt:lpstr>Thermal characterization of  a laser scan</vt:lpstr>
      <vt:lpstr>Thermal characterization of  a laser scan</vt:lpstr>
      <vt:lpstr>Thermal characterization of  a laser scan</vt:lpstr>
      <vt:lpstr>Thermal characterization of  a laser scan</vt:lpstr>
      <vt:lpstr>Thermal characterization of  a laser scan</vt:lpstr>
      <vt:lpstr>Thermal characterization of  a laser scan</vt:lpstr>
      <vt:lpstr>Thermal characterization of  a laser scan</vt:lpstr>
      <vt:lpstr>Thermal characterization of  a laser scan</vt:lpstr>
      <vt:lpstr>Thermal characterization of  a laser scan</vt:lpstr>
      <vt:lpstr>Présentation PowerPoint</vt:lpstr>
    </vt:vector>
  </TitlesOfParts>
  <Company>Faculte Polytechnique de Mons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l’exposé</dc:title>
  <dc:creator>Thierry Dutoit</dc:creator>
  <cp:lastModifiedBy>root</cp:lastModifiedBy>
  <cp:revision>1188</cp:revision>
  <dcterms:created xsi:type="dcterms:W3CDTF">2009-06-17T14:08:01Z</dcterms:created>
  <dcterms:modified xsi:type="dcterms:W3CDTF">2016-09-02T12:17:01Z</dcterms:modified>
</cp:coreProperties>
</file>